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726" autoAdjust="0"/>
  </p:normalViewPr>
  <p:slideViewPr>
    <p:cSldViewPr snapToGrid="0" snapToObjects="1">
      <p:cViewPr varScale="1">
        <p:scale>
          <a:sx n="160" d="100"/>
          <a:sy n="160" d="100"/>
        </p:scale>
        <p:origin x="42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krisenteam@haw-hamburg.de" TargetMode="External"/><Relationship Id="rId2" Type="http://schemas.openxmlformats.org/officeDocument/2006/relationships/hyperlink" Target="mailto:Studierendenberatung@haw-hamburg.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w-hamburg.de/beratung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li.d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by.link/statistik" TargetMode="External"/><Relationship Id="rId2" Type="http://schemas.openxmlformats.org/officeDocument/2006/relationships/hyperlink" Target="mailto:tom@alby.d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Dr. Tom Alby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Letzte Fragen?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Best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Long category labels, many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Time-based or logical progression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Easier when labels are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Requires rotation for long 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Rankings, survey 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Trends over time, grouped comparisons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Scan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Left to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Bottom to 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Visual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Efficient for many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Better for fewer, high-impact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Kreisförmige Darstellung von Werten mit Kategorien</a:t>
            </a:r>
          </a:p>
          <a:p>
            <a:pPr lvl="0"/>
            <a:r>
              <a:t>Farbcodierung zeigt Gruppenzugehörigkeit</a:t>
            </a:r>
          </a:p>
          <a:p>
            <a:pPr lvl="0"/>
            <a:r>
              <a:t>Kompakte Darstellung von Mustern und Beziehungen</a:t>
            </a:r>
          </a:p>
          <a:p>
            <a:pPr lvl="0"/>
            <a:r>
              <a:t>Ideal für visuelles Storytelling</a:t>
            </a:r>
          </a:p>
          <a:p>
            <a:pPr lvl="0"/>
            <a:r>
              <a:t>Beschriftungen sparsam und deutlich halten</a:t>
            </a:r>
          </a:p>
        </p:txBody>
      </p:sp>
      <p:pic>
        <p:nvPicPr>
          <p:cNvPr id="4" name="Picture 1" descr="Statistik_Seminar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Abweichungen in zwei Richtungen</a:t>
            </a:r>
          </a:p>
          <a:p>
            <a:pPr lvl="0"/>
            <a:r>
              <a:t>Links/rechts von zentraler Basislinie</a:t>
            </a:r>
          </a:p>
          <a:p>
            <a:pPr lvl="0"/>
            <a:r>
              <a:t>Ideal für Kontraste (positiv/negativ)</a:t>
            </a:r>
          </a:p>
          <a:p>
            <a:pPr lvl="0"/>
            <a:r>
              <a:t>Zeigt Gleichgewicht vs. Ungleichgewicht</a:t>
            </a:r>
          </a:p>
          <a:p>
            <a:pPr lvl="0"/>
            <a:r>
              <a:t>Gut für normalisierte Werte oder Z-Scores</a:t>
            </a:r>
          </a:p>
        </p:txBody>
      </p:sp>
      <p:pic>
        <p:nvPicPr>
          <p:cNvPr id="4" name="Picture 1" descr="Statistik_Seminar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Elegantere Alternative zu Diverging Bars</a:t>
            </a:r>
          </a:p>
          <a:p>
            <a:pPr lvl="0"/>
            <a:r>
              <a:t>Nutzt Punkte statt Balken (weniger Tinte)</a:t>
            </a:r>
          </a:p>
          <a:p>
            <a:pPr lvl="0"/>
            <a:r>
              <a:t>Zeigt Richtung und Magnitude effektiv</a:t>
            </a:r>
          </a:p>
          <a:p>
            <a:pPr lvl="0"/>
            <a:r>
              <a:t>Ideal wenn genaue Werte sekundär sind</a:t>
            </a:r>
          </a:p>
          <a:p>
            <a:pPr lvl="0"/>
            <a:r>
              <a:t>Besonders gut für Präsentationen</a:t>
            </a:r>
          </a:p>
        </p:txBody>
      </p:sp>
      <p:pic>
        <p:nvPicPr>
          <p:cNvPr id="4" name="Picture 1" descr="Statistik_Seminar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Verteilung numerischer Daten in Bins</a:t>
            </a:r>
          </a:p>
          <a:p>
            <a:pPr lvl="0"/>
            <a:r>
              <a:t>Balken zeigen Häufigkeiten in Wertebereichen</a:t>
            </a:r>
          </a:p>
          <a:p>
            <a:pPr lvl="0"/>
            <a:r>
              <a:t>Erkennt Schiefe, Streuung und Ausreißer</a:t>
            </a:r>
          </a:p>
          <a:p>
            <a:pPr lvl="0"/>
            <a:r>
              <a:t>Zeigt Modi und Clustering in Daten</a:t>
            </a:r>
          </a:p>
          <a:p>
            <a:pPr lvl="0"/>
            <a:r>
              <a:t>Berührende Balken betonen Kontinuität</a:t>
            </a:r>
          </a:p>
        </p:txBody>
      </p:sp>
      <p:pic>
        <p:nvPicPr>
          <p:cNvPr id="4" name="Picture 1" descr="Statistik_Seminar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Minimum, Quartile und Median</a:t>
            </a:r>
          </a:p>
          <a:p>
            <a:pPr lvl="0"/>
            <a:r>
              <a:t>Kompakte Darstellung von Verteilungen</a:t>
            </a:r>
          </a:p>
          <a:p>
            <a:pPr lvl="0"/>
            <a:r>
              <a:t>Hebt Streuung und Ausreißer hervor</a:t>
            </a:r>
          </a:p>
          <a:p>
            <a:pPr lvl="0"/>
            <a:r>
              <a:t>Ideal zum Kategorienvergleich</a:t>
            </a:r>
          </a:p>
          <a:p>
            <a:pPr lvl="0"/>
            <a:r>
              <a:t>Kann für Laien schwer verständlich sein</a:t>
            </a:r>
          </a:p>
        </p:txBody>
      </p:sp>
      <p:pic>
        <p:nvPicPr>
          <p:cNvPr id="4" name="Picture 1" descr="Statistik_Seminar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 mit unseren Verspätungsdaten</a:t>
            </a:r>
          </a:p>
        </p:txBody>
      </p:sp>
      <p:pic>
        <p:nvPicPr>
          <p:cNvPr id="3" name="Picture 1" descr="Statistik_Seminar_files/figure-pptx/unnamed-chunk-1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Kombiniert Boxplot mit Dichteverteilung</a:t>
            </a:r>
          </a:p>
          <a:p>
            <a:pPr lvl="0"/>
            <a:r>
              <a:t>Zeigt Form, Streuung und zentrale Tendenz</a:t>
            </a:r>
          </a:p>
          <a:p>
            <a:pPr lvl="0"/>
            <a:r>
              <a:t>Ideal für Gruppenvergleiche</a:t>
            </a:r>
          </a:p>
          <a:p>
            <a:pPr lvl="0"/>
            <a:r>
              <a:t>Verdeutlicht Schiefe und Multimodalität</a:t>
            </a:r>
          </a:p>
          <a:p>
            <a:pPr lvl="0"/>
            <a:r>
              <a:t>Informationsreichere Alternative zum Boxplot</a:t>
            </a:r>
          </a:p>
        </p:txBody>
      </p:sp>
      <p:pic>
        <p:nvPicPr>
          <p:cNvPr id="4" name="Picture 1" descr="Statistik_Seminar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Färbt Regionen basierend auf Datenwerten</a:t>
            </a:r>
          </a:p>
          <a:p>
            <a:pPr lvl="0"/>
            <a:r>
              <a:t>Zeigt räumliche Muster und Unterschiede</a:t>
            </a:r>
          </a:p>
          <a:p>
            <a:pPr lvl="0"/>
            <a:r>
              <a:t>Gut für Verhältnisse und Prozentsätze</a:t>
            </a:r>
          </a:p>
          <a:p>
            <a:pPr lvl="0"/>
            <a:r>
              <a:t>Nutze normalisierte Daten (pro Kopf, %)</a:t>
            </a:r>
          </a:p>
          <a:p>
            <a:pPr lvl="0"/>
            <a:r>
              <a:t>Vorsicht bei großen Flächenunterschieden</a:t>
            </a:r>
          </a:p>
        </p:txBody>
      </p:sp>
      <p:pic>
        <p:nvPicPr>
          <p:cNvPr id="4" name="Picture 1" descr="images/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Kategorienbeiträge im Zeitverlauf</a:t>
            </a:r>
          </a:p>
          <a:p>
            <a:pPr lvl="0"/>
            <a:r>
              <a:t>Gestapelte Schichten zeigen Gesamtsumme</a:t>
            </a:r>
          </a:p>
          <a:p>
            <a:pPr lvl="0"/>
            <a:r>
              <a:t>Gut für Wachstum und Anteile</a:t>
            </a:r>
          </a:p>
          <a:p>
            <a:pPr lvl="0"/>
            <a:r>
              <a:t>Funktioniert am besten mit wenigen Kategorien</a:t>
            </a:r>
          </a:p>
          <a:p>
            <a:pPr lvl="0"/>
            <a:r>
              <a:t>Einzelsegmentvergleich schwierig</a:t>
            </a:r>
          </a:p>
        </p:txBody>
      </p:sp>
      <p:pic>
        <p:nvPicPr>
          <p:cNvPr id="4" name="Picture 1" descr="Statistik_Seminar_files/figure-pptx/unnamed-chunk-1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t>Psychologische Sprechzeit ohne Anmeldung (Dienstags 14-15 Uhr): +49 152 247 44 063</a:t>
            </a:r>
          </a:p>
          <a:p>
            <a:pPr lvl="0"/>
            <a:r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relative Anteile, nicht absolute Werte</a:t>
            </a:r>
          </a:p>
          <a:p>
            <a:pPr lvl="0"/>
            <a:r>
              <a:t>Verfolgt Änderungen von Kategorienanteilen</a:t>
            </a:r>
          </a:p>
          <a:p>
            <a:pPr lvl="0"/>
            <a:r>
              <a:t>Summe immer 100% für leichte Vergleichbarkeit</a:t>
            </a:r>
          </a:p>
          <a:p>
            <a:pPr lvl="0"/>
            <a:r>
              <a:t>Fokus auf Zusammensetzung, nicht Wachstum</a:t>
            </a:r>
          </a:p>
          <a:p>
            <a:pPr lvl="0"/>
            <a:r>
              <a:t>Absolute Trends gehen verloren</a:t>
            </a:r>
          </a:p>
        </p:txBody>
      </p:sp>
      <p:pic>
        <p:nvPicPr>
          <p:cNvPr id="4" name="Picture 1" descr="Statistik_Seminar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100% Area Chart Beispiel</a:t>
            </a:r>
          </a:p>
        </p:txBody>
      </p:sp>
      <p:pic>
        <p:nvPicPr>
          <p:cNvPr id="3" name="Picture 1" descr="images/earth_overshoot_da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Beiträge zu einer Gesamtsumme</a:t>
            </a:r>
          </a:p>
          <a:p>
            <a:pPr lvl="0"/>
            <a:r>
              <a:t>Visualisiert Zu- und Abnahmen über Kategorien</a:t>
            </a:r>
          </a:p>
          <a:p>
            <a:pPr lvl="0"/>
            <a:r>
              <a:t>Hebt schrittweise Veränderungen hervor</a:t>
            </a:r>
          </a:p>
          <a:p>
            <a:pPr lvl="0"/>
            <a:r>
              <a:t>Ideal für Gewinn- oder Budgetanalysen</a:t>
            </a:r>
          </a:p>
          <a:p>
            <a:pPr lvl="0"/>
            <a:r>
              <a:t>Zeigt Faktoren für das Endergebnis</a:t>
            </a:r>
          </a:p>
        </p:txBody>
      </p:sp>
      <p:pic>
        <p:nvPicPr>
          <p:cNvPr id="4" name="Picture 1" descr="Statistik_Seminar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Nutzt Farbintensität für Matrixwerte</a:t>
            </a:r>
          </a:p>
          <a:p>
            <a:pPr lvl="0"/>
            <a:r>
              <a:t>Zeigt Muster, Cluster und Anomalien</a:t>
            </a:r>
          </a:p>
          <a:p>
            <a:pPr lvl="0"/>
            <a:r>
              <a:t>Gut für Korrelationen und Zeitreihen</a:t>
            </a:r>
          </a:p>
          <a:p>
            <a:pPr lvl="0"/>
            <a:r>
              <a:t>Einfach zu überblicken, weniger präzise</a:t>
            </a:r>
          </a:p>
          <a:p>
            <a:pPr lvl="0"/>
            <a:r>
              <a:t>Farbskala entscheidend für Interpretation</a:t>
            </a:r>
          </a:p>
        </p:txBody>
      </p:sp>
      <p:pic>
        <p:nvPicPr>
          <p:cNvPr id="4" name="Picture 1" descr="Statistik_Seminar_files/figure-pptx/unnamed-chunk-2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Anteile mit gleichgroßen Quadraten</a:t>
            </a:r>
          </a:p>
          <a:p>
            <a:pPr lvl="0"/>
            <a:r>
              <a:t>Typisch: 1 Quadrat = 1% (10×10-Raster)</a:t>
            </a:r>
          </a:p>
          <a:p>
            <a:pPr lvl="0"/>
            <a:r>
              <a:t>Ideal für einfache Proportionsdarstellung</a:t>
            </a:r>
          </a:p>
          <a:p>
            <a:pPr lvl="0"/>
            <a:r>
              <a:t>Leicht lesbar und ansprechend</a:t>
            </a:r>
          </a:p>
          <a:p>
            <a:pPr lvl="0"/>
            <a:r>
              <a:t>Am besten mit wenigen Kategorien</a:t>
            </a:r>
          </a:p>
        </p:txBody>
      </p:sp>
      <p:pic>
        <p:nvPicPr>
          <p:cNvPr id="4" name="Picture 1" descr="Statistik_Seminar_files/figure-pptx/unnamed-chunk-2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Teil-Ganzes-Beziehungen mit Rechtecken</a:t>
            </a:r>
          </a:p>
          <a:p>
            <a:pPr lvl="0"/>
            <a:r>
              <a:t>Größe entspricht dem Wert (Umsatz, Anzahl)</a:t>
            </a:r>
          </a:p>
          <a:p>
            <a:pPr lvl="0"/>
            <a:r>
              <a:t>Visualisiert Hierarchien und Gruppierungen</a:t>
            </a:r>
          </a:p>
          <a:p>
            <a:pPr lvl="0"/>
            <a:r>
              <a:t>Gut für Proportionsvergleiche</a:t>
            </a:r>
          </a:p>
          <a:p>
            <a:pPr lvl="0"/>
            <a:r>
              <a:t>Vorsicht bei zu vielen kleinen Elementen</a:t>
            </a:r>
          </a:p>
        </p:txBody>
      </p:sp>
      <p:pic>
        <p:nvPicPr>
          <p:cNvPr id="4" name="Picture 1" descr="Statistik_Seminar_files/figure-pptx/unnamed-chunk-2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pic>
        <p:nvPicPr>
          <p:cNvPr id="3" name="Picture 1" descr="images/tree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Nein, Sie verwenden bitte keine Pie Charts!</a:t>
            </a:r>
          </a:p>
        </p:txBody>
      </p:sp>
      <p:pic>
        <p:nvPicPr>
          <p:cNvPr id="3" name="Picture 1" descr="images/pie-char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Base Plot vs. ggplot2</a:t>
            </a:r>
          </a:p>
          <a:p>
            <a:pPr lvl="0"/>
            <a:r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t>, </a:t>
            </a:r>
            <a:r>
              <a:rPr>
                <a:latin typeface="Courier"/>
              </a:rPr>
              <a:t>geom_histogram()</a:t>
            </a:r>
            <a:r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t>Ästhetiken: Farbe, Form, Gruppierung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5: Wahrscheinlichkeiten &amp; Verteilungen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start!</a:t>
            </a:r>
          </a:p>
        </p:txBody>
      </p:sp>
      <p:pic>
        <p:nvPicPr>
          <p:cNvPr id="3" name="Picture 1" descr="images/marketoonist-big-data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Veranstaltung findet nächste Woche statt!</a:t>
            </a:r>
          </a:p>
          <a:p>
            <a:pPr lvl="0"/>
            <a:r>
              <a:t>Zu viel los zum Semesterende? Sie können früher abgeben!</a:t>
            </a:r>
          </a:p>
          <a:p>
            <a:pPr lvl="0"/>
            <a:r>
              <a:t>Bitte bitte bitte beachten Sie die zur Verfügung gestellten Materialien!</a:t>
            </a:r>
          </a:p>
          <a:p>
            <a:pPr lvl="0"/>
            <a:r>
              <a:t>Nachtrag Stacked Area Charts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Notebook ist erstellt (mit der Vorlage)</a:t>
            </a:r>
          </a:p>
          <a:p>
            <a:pPr marL="342900" lvl="0" indent="-342900">
              <a:buAutoNum type="arabicPeriod"/>
            </a:pPr>
            <a:r>
              <a:t>Ihre Daten sind importiert</a:t>
            </a:r>
          </a:p>
          <a:p>
            <a:pPr marL="342900" lvl="0" indent="-342900">
              <a:buAutoNum type="arabicPeriod"/>
            </a:pPr>
            <a:r>
              <a:t>Forschungsfragen sind ausformuliert im Notebook</a:t>
            </a:r>
          </a:p>
          <a:p>
            <a:pPr marL="342900" lvl="0" indent="-342900">
              <a:buAutoNum type="arabicPeriod"/>
            </a:pPr>
            <a:r>
              <a:rPr b="1"/>
              <a:t>Erst dann</a:t>
            </a:r>
            <a:r>
              <a:t> besprechen wir im 1:1 Ihr weiteres Vorgehen, über dass Sie sich </a:t>
            </a:r>
            <a:r>
              <a:rPr b="1"/>
              <a:t>vorher</a:t>
            </a:r>
            <a:r>
              <a:t> Gedanken gemacht haben</a:t>
            </a:r>
          </a:p>
          <a:p>
            <a:pPr marL="342900" lvl="0" indent="-342900">
              <a:buAutoNum type="arabicPeriod"/>
            </a:pPr>
            <a:r>
              <a:t>Nur wenn Sie gar nicht weiterkommen (und wirklich alle Materialien gesichtet haben), kommen Sie ohne diese Schritte zum 1:1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t>: Wahrscheinlichkeitstheorie als mathematisches Fundament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t>→ Wie unterscheiden sich echte Effekte von zufälligen Schwankungen?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t>→ Wie plausibel ist eine Theorie angesichts der beobachteten Daten?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t>: Liegt der Produktionsprozess in kontrollierten Grenzen?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Laplace-Wahrscheinlichkeit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Wenn alle Ergebnisse gleich wahrscheinlich sind, kann man die Wahrscheinlichkeit eines Ereignisses berechnen als: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𝐸𝑟𝑒𝑖𝑔𝑛𝑖𝑠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g</m:t>
                      </m:r>
                      <m:r>
                        <m:rPr>
                          <m:nor/>
                        </m:rPr>
                        <a:rPr/>
                        <m:t>ü</m:t>
                      </m:r>
                      <m:r>
                        <m:rPr>
                          <m:nor/>
                        </m:rPr>
                        <a:rPr/>
                        <m:t>nstiger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F</m:t>
                      </m:r>
                      <m:r>
                        <m:rPr>
                          <m:nor/>
                        </m:rPr>
                        <a:rPr/>
                        <m:t>ä</m:t>
                      </m:r>
                      <m:r>
                        <m:rPr>
                          <m:nor/>
                        </m:rPr>
                        <a:rPr/>
                        <m:t>lle</m:t>
                      </m:r>
                    </m:num>
                    <m:den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m</m:t>
                      </m:r>
                      <m:r>
                        <m:rPr>
                          <m:nor/>
                        </m:rPr>
                        <a:rPr/>
                        <m:t>ö</m:t>
                      </m:r>
                      <m:r>
                        <m:rPr>
                          <m:nor/>
                        </m:rPr>
                        <a:rPr/>
                        <m:t>glicher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F</m:t>
                      </m:r>
                      <m:r>
                        <m:rPr>
                          <m:nor/>
                        </m:rPr>
                        <a:rPr/>
                        <m:t>ä</m:t>
                      </m:r>
                      <m:r>
                        <m:rPr>
                          <m:nor/>
                        </m:rPr>
                        <a:rPr/>
                        <m:t>lle</m:t>
                      </m:r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Beispiel:</a:t>
            </a:r>
            <a:r>
              <a:t> Beim Würfeln ist die Wahrscheinlichkeit, eine 4 zu würfeln: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f>
                    <m:f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Empirische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 empirische oder relative Häufigkeit basiert auf Beobachtungen: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𝐸𝑟𝑒𝑖𝑔𝑛𝑖𝑠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≈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des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Eintretens</m:t>
                      </m:r>
                    </m:num>
                    <m:den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der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Wiederholungen</m:t>
                      </m:r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 in R: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1234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1000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(würfe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Schätzung der Wahrscheinlichkeit für eine 4</a:t>
            </a:r>
          </a:p>
          <a:p>
            <a:pPr lvl="0" indent="0">
              <a:buNone/>
            </a:pPr>
            <a:r>
              <a:rPr>
                <a:latin typeface="Courier"/>
              </a:rPr>
              <a:t>[1] 0.149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Basierend auf einem </a:t>
            </a:r>
            <a:r>
              <a:rPr b="1"/>
              <a:t>mathematischen Modell</a:t>
            </a:r>
            <a:r>
              <a:t>, z. B. einer Verteilung</a:t>
            </a:r>
          </a:p>
          <a:p>
            <a:pPr lvl="0"/>
            <a:r>
              <a:t>Wird </a:t>
            </a:r>
            <a:r>
              <a:rPr b="1"/>
              <a:t>nicht beobachtet</a:t>
            </a:r>
            <a:r>
              <a:t>, sondern </a:t>
            </a:r>
            <a:r>
              <a:rPr b="1"/>
              <a:t>aus Annahmen berechnet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Beispiel: Wenn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Binomial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=10,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=0.3</m:t>
                    </m:r>
                  </m:e>
                </m:d>
              </m:oMath>
            </a14:m>
            <a:endParaRPr/>
          </a:p>
          <a:p>
            <a:pPr lvl="0"/>
            <a:r>
              <a:t>, dann ist: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>
                          <a:latin typeface="Cambria Math" panose="02040503050406030204" pitchFamily="18" charset="0"/>
                        </a:rPr>
                        <m:t>=2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type m:val="noBa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e>
                  </m:d>
                  <m:r>
                    <a:rPr>
                      <a:latin typeface="Cambria Math" panose="02040503050406030204" pitchFamily="18" charset="0"/>
                    </a:rPr>
                    <m:t>⋅0,</m:t>
                  </m:r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>
                          <a:latin typeface="Cambria Math" panose="02040503050406030204" pitchFamily="18" charset="0"/>
                        </a:rPr>
                        <m:t>3</m:t>
                      </m:r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>
                      <a:latin typeface="Cambria Math" panose="02040503050406030204" pitchFamily="18" charset="0"/>
                    </a:rPr>
                    <m:t>⋅0,</m:t>
                  </m:r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>
                          <a:latin typeface="Cambria Math" panose="02040503050406030204" pitchFamily="18" charset="0"/>
                        </a:rPr>
                        <m:t>7</m:t>
                      </m:r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8</m:t>
                      </m:r>
                    </m:sup>
                  </m:sSup>
                  <m:r>
                    <a:rPr>
                      <a:latin typeface="Cambria Math" panose="02040503050406030204" pitchFamily="18" charset="0"/>
                    </a:rPr>
                    <m:t>≈0,2668</m:t>
                  </m:r>
                </m:oMath>
              </m:oMathPara>
            </a14:m>
            <a:endParaRPr/>
          </a:p>
          <a:p>
            <a:pPr lvl="0"/>
            <a:r>
              <a:t>Die theoretische Wahrscheinlichkeit gibt an, </a:t>
            </a:r>
            <a:r>
              <a:rPr b="1"/>
              <a:t>wie wahrscheinlich ein Ergebnis laut Modell ist</a:t>
            </a:r>
          </a:p>
          <a:p>
            <a:pPr marL="0" lvl="0" indent="0">
              <a:buNone/>
            </a:pPr>
            <a:r>
              <a:t>→ Sie ist zentral in der Inferenz: </a:t>
            </a:r>
            <a:r>
              <a:rPr b="1"/>
              <a:t>Beobachtungen werden mit der Theorie verglichen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Bedingte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 bedingte Wahrscheinlichkeit ( P(A|B) ) beschreibt die Wahrscheinlichkeit für A unter der Bedingung, dass B bereits eingetreten ist.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>
                          <a:latin typeface="Cambria Math" panose="02040503050406030204" pitchFamily="18" charset="0"/>
                        </a:rPr>
                        <m:t>|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Beispiel:</a:t>
            </a:r>
            <a:r>
              <a:t> In einer medizinischen Studie haben 20 % der Patienten eine Krankheit (B), und 80 % von diesen zeigen ein Symptom (A). Dann ist: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>
                          <a:latin typeface="Cambria Math" panose="02040503050406030204" pitchFamily="18" charset="0"/>
                        </a:rPr>
                        <m:t>|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=0.8</m:t>
                  </m:r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Symmetrische Ausgangslage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P(4) bei Würfel = 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Beobachtete relative Häufigkeit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234 von 1000 Mails geöffnet → P = 0,234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Abgeleitet aus Verteilungsmodell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P(X = 2) aus Binomial(n=10, p=0.3)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P(A|B): A unter der Bedingung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P(Fieber | krank)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Eine </a:t>
            </a:r>
            <a:r>
              <a:rPr b="1"/>
              <a:t>Wahrscheinlichkeitsverteilung</a:t>
            </a:r>
            <a:r>
              <a:t> beschreibt alle möglichen Ausgänge eines Zufallsexperiments und ihre Wahrscheinlichkeiten.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t>Endlich viele mögliche Ergebnisse</a:t>
            </a:r>
          </a:p>
          <a:p>
            <a:pPr lvl="0"/>
            <a:r>
              <a:t>Jedem Ergebnis wird eine konkrete Wahrscheinlichkeit zugewiesen</a:t>
            </a:r>
          </a:p>
          <a:p>
            <a:pPr lvl="0"/>
            <a:r>
              <a:t>Beispiel: P(Würfel = 4) = 1/6</a:t>
            </a:r>
            <a:br/>
            <a:r>
              <a:t>→ Die </a:t>
            </a:r>
            <a:r>
              <a:rPr b="1"/>
              <a:t>Verteilung</a:t>
            </a:r>
            <a:r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id="3" name="Picture 1" descr="Statistik_Seminar_files/figure-pptx/unnamed-chunk-2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t>Unendlich viele mögliche Werte (z. B. 172,1 cm, 172,11 cm, …)</a:t>
            </a:r>
          </a:p>
          <a:p>
            <a:pPr lvl="0"/>
            <a:r>
              <a:t>Einzelwerte haben Wahrscheinlichkeit = 0</a:t>
            </a:r>
          </a:p>
          <a:p>
            <a:pPr lvl="0"/>
            <a:r>
              <a:t>Stattdessen: Dichtefunktion über Intervalle</a:t>
            </a:r>
          </a:p>
          <a:p>
            <a:pPr lvl="0"/>
            <a:r>
              <a:t>Beispiel: Wie wahrscheinlich liegt eine Körpergröße zwischen 170 und 175 cm?</a:t>
            </a:r>
          </a:p>
        </p:txBody>
      </p:sp>
      <p:pic>
        <p:nvPicPr>
          <p:cNvPr id="2" name="Picture 1" descr="Statistik_Seminar_files/figure-pptx/unnamed-chunk-2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t>:</a:t>
            </a:r>
          </a:p>
          <a:p>
            <a:pPr lvl="1"/>
            <a:r>
              <a:t>Binomialverteilung (Anzahl Erfolge bei n Versuchen)</a:t>
            </a:r>
          </a:p>
          <a:p>
            <a:pPr lvl="1"/>
            <a:r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t>:</a:t>
            </a:r>
          </a:p>
          <a:p>
            <a:pPr lvl="1"/>
            <a:r>
              <a:t>Gleichverteilung (konstante Wahrscheinlichkeitsdichte)</a:t>
            </a:r>
          </a:p>
          <a:p>
            <a:pPr lvl="1"/>
            <a:r>
              <a:t>Normalverteilung (Gaußsche Glockenkurve)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t>: Z-Transformation</a:t>
            </a:r>
          </a:p>
          <a:p>
            <a:pPr lvl="0"/>
            <a:r>
              <a:rPr b="1"/>
              <a:t>68-95-99,7 Regel</a:t>
            </a:r>
            <a:r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t>: Warum so viele Phänomene normalverteilt sind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t>: Warum kleine Abweichungen wahrscheinlicher sind als große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t>Roh, ungeordnet, noch nicht interpretiert</a:t>
            </a:r>
          </a:p>
          <a:p>
            <a:pPr lvl="1"/>
            <a:r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t>Verarbeitete, kontextualisierte Daten</a:t>
            </a:r>
          </a:p>
          <a:p>
            <a:pPr lvl="1"/>
            <a:r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Welche Verteilungen erwarten Sie in Ihren Forschungsfragen?</a:t>
            </a:r>
          </a:p>
          <a:p>
            <a:pPr lvl="0"/>
            <a:r>
              <a:t>Welche Wahrscheinlichkeiten erwarten Sie?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6: Einführung in die Inferenzstatistik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Von der Stichprobe auf die Grundgesamtheit schließen</a:t>
            </a:r>
          </a:p>
          <a:p>
            <a:pPr lvl="0"/>
            <a:r>
              <a:t>Berücksichtigt Zufallsfehler und Unsicherheit</a:t>
            </a:r>
          </a:p>
          <a:p>
            <a:pPr lvl="0"/>
            <a:r>
              <a:t>Zentral: </a:t>
            </a:r>
            <a:r>
              <a:rPr b="1"/>
              <a:t>Wahrscheinlichkeit</a:t>
            </a:r>
            <a:r>
              <a:t>, </a:t>
            </a:r>
            <a:r>
              <a:rPr b="1"/>
              <a:t>Stichprobenverteilung</a:t>
            </a:r>
            <a:r>
              <a:t>, </a:t>
            </a:r>
            <a:r>
              <a:rPr b="1"/>
              <a:t>Testen von Hypothesen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Jeder Studierende würfelt 60x → 1 Mittelwert</a:t>
            </a:r>
          </a:p>
          <a:p>
            <a:pPr lvl="0"/>
            <a:r>
              <a:t>Wiederholung über viele → Verteilung der Mittelwerte</a:t>
            </a:r>
          </a:p>
          <a:p>
            <a:pPr lvl="0"/>
            <a:r>
              <a:t>Was ist der Erwartungswert?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Jeder Studierende würfelt 60x → 1 Mittelwert</a:t>
            </a:r>
          </a:p>
          <a:p>
            <a:pPr lvl="0"/>
            <a:r>
              <a:t>Wiederholung über viele → Verteilung der Mittelwerte</a:t>
            </a:r>
          </a:p>
          <a:p>
            <a:pPr lvl="0"/>
            <a:r>
              <a:t>Erwartungswert (fairer Würfel): 3.5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pic>
        <p:nvPicPr>
          <p:cNvPr id="3" name="Picture 1" descr="Statistik_Seminar_files/figure-pptx/unnamed-chunk-2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Diese Verteilung erlaubt uns Aussagen über:</a:t>
            </a:r>
          </a:p>
          <a:p>
            <a:pPr lvl="1"/>
            <a:r>
              <a:t>Vertrauensbereiche (Konfidenzintervalle)</a:t>
            </a:r>
          </a:p>
          <a:p>
            <a:pPr lvl="1"/>
            <a:r>
              <a:t>Signifikanztests (z. B. t-Test)</a:t>
            </a:r>
          </a:p>
          <a:p>
            <a:pPr lvl="0"/>
            <a:r>
              <a:rPr b="1"/>
              <a:t>Beispiel</a:t>
            </a:r>
            <a:r>
              <a:t>: Ist ein Würfel gezinkt?</a:t>
            </a:r>
          </a:p>
          <a:p>
            <a:pPr lvl="0"/>
            <a:r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t>:</a:t>
            </a:r>
          </a:p>
          <a:p>
            <a:pPr lvl="1"/>
            <a:r>
              <a:t>Ungerichtete Hypothesen (zweiseitig): µ₁ ≠ µ₂</a:t>
            </a:r>
          </a:p>
          <a:p>
            <a:pPr lvl="1"/>
            <a:r>
              <a:t>Gerichtete Hypothesen (einseitig): µ₁ &gt; µ₂ oder µ₁ &lt; µ₂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t>: Wann wird H₀ beibehalten oder verworfen?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t>: Alternative Darstellung der Entscheidungsregel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DIKW-Pyramide</a:t>
            </a:r>
          </a:p>
        </p:txBody>
      </p:sp>
      <p:pic>
        <p:nvPicPr>
          <p:cNvPr id="3" name="Picture 1" descr="images/dikw-pyramid-removebg-pre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Stichprobenverteilung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</a:t>
            </a:r>
            <a:r>
              <a:rPr b="1"/>
              <a:t>Stichprobenverteilung der Mittelwerte</a:t>
            </a:r>
            <a:r>
              <a:t> zeigt: Wie stark Mittelwerte </a:t>
            </a:r>
            <a:r>
              <a:rPr b="1"/>
              <a:t>zufällig schwanken</a:t>
            </a:r>
            <a:r>
              <a:t>, selbst wenn H₀ stimmt</a:t>
            </a:r>
          </a:p>
          <a:p>
            <a:pPr lvl="0"/>
            <a:r>
              <a:t>Diese Schwankung hat eine Streuung: den </a:t>
            </a:r>
            <a:r>
              <a:rPr b="1"/>
              <a:t>Standardfehler (SE)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𝑆𝐸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𝑠</m:t>
                      </m:r>
                    </m:num>
                    <m:den>
                      <m:rad>
                        <m:radPr>
                          <m:degHide m:val="on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den>
                  </m:f>
                </m:oMath>
              </m:oMathPara>
            </a14:m>
            <a:endParaRPr b="1"/>
          </a:p>
          <a:p>
            <a:pPr lvl="0"/>
            <a:r>
              <a:t>Der t-Test prüft, ob der beobachtete Mittelwert </a:t>
            </a:r>
            <a:r>
              <a:rPr b="1"/>
              <a:t>außerhalb</a:t>
            </a:r>
            <a:r>
              <a:t> dieser erwarteten Schwankung liegt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0.2169381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-0.92192, df = 59, p-value = 0.3603
alternative hypothesis: true mean is not equal to 3.5
95 percent confidence interval:
 2.865908 3.734092
sample estimates:
mean of x 
      3.3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t> → Kein ausreichender Hinweis auf Manipulation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 signifikantes Ergebnis heißt nicht, dass es „wichtig“ ist</a:t>
            </a:r>
          </a:p>
          <a:p>
            <a:pPr lvl="0"/>
            <a:r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t>Immer im Kontext interpretieren (Effektgröße, Relevanz)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t>: Enthält ein 95%-KI den Wert der Nullhypothese?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t>:</a:t>
            </a:r>
          </a:p>
          <a:p>
            <a:pPr lvl="1"/>
            <a:r>
              <a:t>Placebo-Effekt</a:t>
            </a:r>
          </a:p>
          <a:p>
            <a:pPr lvl="1"/>
            <a:r>
              <a:t>Hawthorne-Effekt</a:t>
            </a:r>
          </a:p>
          <a:p>
            <a:pPr lvl="1"/>
            <a:r>
              <a:t>Observer Bias</a:t>
            </a:r>
          </a:p>
          <a:p>
            <a:pPr lvl="1"/>
            <a:r>
              <a:t>Selection Bias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t> war Chemiker und Statistiker bei der Guinness-Brauerei (Anfang 1900er).</a:t>
            </a:r>
          </a:p>
          <a:p>
            <a:pPr lvl="0"/>
            <a:r>
              <a:t>Aufgabe: Qualitätskontrolle (z. B. Stärkegehalt von Gerste messen).</a:t>
            </a:r>
          </a:p>
          <a:p>
            <a:pPr lvl="0"/>
            <a:r>
              <a:t>Problem: Nur </a:t>
            </a:r>
            <a:r>
              <a:rPr b="1"/>
              <a:t>kleine Stichproben</a:t>
            </a:r>
            <a:r>
              <a:t> pro Tag (z. B. n = 4 oder 5).</a:t>
            </a:r>
          </a:p>
          <a:p>
            <a:pPr lvl="0"/>
            <a:r>
              <a:t>Damalige Statistik: Basierte auf </a:t>
            </a:r>
            <a:r>
              <a:rPr b="1"/>
              <a:t>großen Stichproben</a:t>
            </a:r>
            <a:r>
              <a:t> und der </a:t>
            </a:r>
            <a:r>
              <a:rPr b="1"/>
              <a:t>Normalverteilung</a:t>
            </a:r>
            <a:r>
              <a:t>.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Das statistische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Ziel: Testen, ob der Mittelwert von Proben vom Sollwert abweicht.</a:t>
            </a:r>
          </a:p>
          <a:p>
            <a:pPr lvl="0"/>
            <a:r>
              <a:t>Normalformel: [  ] → funktioniert nur, wenn </a:t>
            </a:r>
            <a:r>
              <a:rPr b="1"/>
              <a:t>σ</a:t>
            </a:r>
            <a:r>
              <a:t> (Standardabweichung der Grundgesamtheit) bekannt ist.</a:t>
            </a:r>
          </a:p>
          <a:p>
            <a:pPr lvl="0"/>
            <a:r>
              <a:t>Bei kleinen n musste Gosset stattdessen </a:t>
            </a:r>
            <a:r>
              <a:rPr b="1"/>
              <a:t>s</a:t>
            </a:r>
            <a:r>
              <a:t> (Stichprobenstandardabweichung) verwenden: [  ]</a:t>
            </a:r>
          </a:p>
          <a:p>
            <a:pPr lvl="0"/>
            <a:r>
              <a:t>Folge: Diese Teststatistik </a:t>
            </a:r>
            <a:r>
              <a:rPr b="1"/>
              <a:t>folgt nicht mehr der Normalverteilung</a:t>
            </a:r>
            <a:r>
              <a:t>.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Gosset zeigte: Die neue Verteilung hängt von der Anzahl an Beobachtungen ab → </a:t>
            </a:r>
            <a:r>
              <a:rPr b="1"/>
              <a:t>Freiheitsgrade (n−1)</a:t>
            </a:r>
            <a:r>
              <a:t>.</a:t>
            </a:r>
          </a:p>
          <a:p>
            <a:pPr lvl="0"/>
            <a:r>
              <a:t>Daraus entstand eine neue Verteilung: die </a:t>
            </a:r>
            <a:r>
              <a:rPr b="1"/>
              <a:t>t-Verteilung mit df</a:t>
            </a:r>
            <a:r>
              <a:t>.</a:t>
            </a:r>
          </a:p>
          <a:p>
            <a:pPr lvl="0"/>
            <a:r>
              <a:t>Diese berücksichtigt die </a:t>
            </a:r>
            <a:r>
              <a:rPr b="1"/>
              <a:t>größere Unsicherheit bei kleinen n</a:t>
            </a:r>
            <a:r>
              <a:t> durch dickere „Schwänze“ (heavy tails).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Toms Pyramide</a:t>
            </a:r>
          </a:p>
        </p:txBody>
      </p:sp>
      <p:pic>
        <p:nvPicPr>
          <p:cNvPr id="3" name="Picture 1" descr="images/tatto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Guinness verbot es Mitarbeitern, unter eigenem Namen zu publizieren.</a:t>
            </a:r>
          </a:p>
          <a:p>
            <a:pPr lvl="0"/>
            <a:r>
              <a:t>Gosset veröffentlichte 1908 unter dem Pseudonym </a:t>
            </a:r>
            <a:r>
              <a:rPr b="1"/>
              <a:t>„Student“</a:t>
            </a:r>
            <a:r>
              <a:t>:</a:t>
            </a:r>
          </a:p>
          <a:p>
            <a:pPr lvl="1"/>
            <a:r>
              <a:rPr i="1"/>
              <a:t>„The Probable Error of a Mean“</a:t>
            </a:r>
            <a:r>
              <a:t> (in </a:t>
            </a:r>
            <a:r>
              <a:rPr i="1"/>
              <a:t>Biometrika</a:t>
            </a:r>
            <a:r>
              <a:t>)</a:t>
            </a:r>
          </a:p>
          <a:p>
            <a:pPr lvl="0"/>
            <a:r>
              <a:t>Der t-Test wurde dadurch bekannt als </a:t>
            </a:r>
            <a:r>
              <a:rPr b="1"/>
              <a:t>„Student’s t-Test“</a:t>
            </a:r>
            <a:r>
              <a:t>.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unterschiedlicher t-Verteilungen</a:t>
            </a:r>
          </a:p>
        </p:txBody>
      </p:sp>
      <p:pic>
        <p:nvPicPr>
          <p:cNvPr id="3" name="Picture 1" descr="Statistik_Seminar_files/figure-pptx/unnamed-chunk-3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Anzahl der </a:t>
            </a:r>
            <a:r>
              <a:rPr b="1"/>
              <a:t>unabhängigen Informationen</a:t>
            </a:r>
            <a:r>
              <a:t>, die zur Schätzung einer Größe verfügbar sind.</a:t>
            </a:r>
          </a:p>
          <a:p>
            <a:pPr lvl="0"/>
            <a:r>
              <a:t>Bei der Berechnung der </a:t>
            </a:r>
            <a:r>
              <a:rPr b="1"/>
              <a:t>Stichprobenvarianz</a:t>
            </a:r>
            <a:r>
              <a:t> geht 1 Freiheitsgrad verloren: [ df = n - 1 ] (weil der Mittelwert bereits aus den Daten berechnet wurde)</a:t>
            </a:r>
          </a:p>
          <a:p>
            <a:pPr lvl="0"/>
            <a:r>
              <a:t>Freiheitsgrade bestimmen die </a:t>
            </a:r>
            <a:r>
              <a:rPr b="1"/>
              <a:t>Form der t-Verteilung</a:t>
            </a:r>
            <a:r>
              <a:t>:</a:t>
            </a:r>
          </a:p>
          <a:p>
            <a:pPr lvl="1"/>
            <a:r>
              <a:t>Wenige df → </a:t>
            </a:r>
            <a:r>
              <a:rPr b="1"/>
              <a:t>dickere Randbereiche</a:t>
            </a:r>
          </a:p>
          <a:p>
            <a:pPr lvl="1"/>
            <a:r>
              <a:t>Viele df → t-Verteilung nähert sich der </a:t>
            </a:r>
            <a:r>
              <a:rPr b="1"/>
              <a:t>Normalverteilung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Freiheitsgrade sind wichtig für:</a:t>
            </a:r>
          </a:p>
          <a:p>
            <a:pPr lvl="1"/>
            <a:r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t> und </a:t>
            </a:r>
            <a:r>
              <a:rPr b="1"/>
              <a:t>p-Werte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t>: Vergleich mit bekanntem oder hypothetischem Wert</a:t>
            </a:r>
          </a:p>
          <a:p>
            <a:pPr lvl="1"/>
            <a:r>
              <a:t>Anwendungsbeispiel: Entspricht der mittlere Blutzuckerwert einer Patientengruppe dem Normalwert?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Zweistichproben-t-Test (unabhängig)</a:t>
            </a:r>
            <a:r>
              <a:t>: Vergleich zweier unabhängiger Gruppen</a:t>
            </a:r>
          </a:p>
          <a:p>
            <a:pPr lvl="1"/>
            <a:r>
              <a:t>Anwendungsbeispiel: Unterscheiden sich die Testergebnisse zweier unterschiedlicher Lernmethoden?</a:t>
            </a:r>
          </a:p>
          <a:p>
            <a:pPr lvl="1"/>
            <a:r>
              <a:t>Formel bei gleichen Varianzen: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Gepaarter t-Test (abhängig)</a:t>
            </a:r>
            <a:r>
              <a:t>: Vergleich verbundener Messungen</a:t>
            </a:r>
          </a:p>
          <a:p>
            <a:pPr lvl="1"/>
            <a:r>
              <a:t>Anwendungsbeispiel: Vor-Nach-Vergleich einer Intervention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num>
                  <m:den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t>: Variante für ungleiche Varianzen</a:t>
            </a:r>
          </a:p>
          <a:p>
            <a:pPr lvl="1"/>
            <a:r>
              <a:t>Anwendungsbeispiel: Wenn die Streuung in beiden Gruppen deutlich unterschiedlich ist</a:t>
            </a:r>
          </a:p>
          <a:p>
            <a:pPr lvl="1"/>
            <a:r>
              <a:t>Angepasste Freiheitsgrade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t>: Wann können wir uns darauf verlassen?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oder Informationen?</a:t>
            </a:r>
          </a:p>
        </p:txBody>
      </p:sp>
      <p:pic>
        <p:nvPicPr>
          <p:cNvPr id="3" name="Picture 1" descr="images/daten-oder-information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t>: Abwägung zwischen α und β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8: ANOVA und Umfragedesign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ANOVA-Grundlagen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Vom t-Test zur ANOVA</a:t>
            </a:r>
            <a:r>
              <a:t>: Natürliche Erweiterung für mehr als zwei Gruppen</a:t>
            </a:r>
          </a:p>
          <a:p>
            <a:pPr lvl="0"/>
            <a:r>
              <a:rPr b="1"/>
              <a:t>Varianzzerlegung</a:t>
            </a:r>
            <a:r>
              <a:t>: Zwischen- vs. Innerhalb-Gruppenvarianz</a:t>
            </a:r>
          </a:p>
          <a:p>
            <a:pPr lvl="0"/>
            <a:r>
              <a:rPr b="1"/>
              <a:t>F-Verteilung und F-Statistik</a:t>
            </a:r>
            <a:r>
              <a:t>: Verhältnis der Varianzen</a:t>
            </a:r>
          </a:p>
          <a:p>
            <a:pPr lvl="0"/>
            <a:r>
              <a:rPr b="1"/>
              <a:t>Grundformel</a:t>
            </a:r>
            <a:r>
              <a:t>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𝐹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m:rPr>
                        <m:nor/>
                      </m:rPr>
                      <a:rPr/>
                      <m:t>Varianz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zwischen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Gruppen</m:t>
                    </m:r>
                  </m:num>
                  <m:den>
                    <m:r>
                      <m:rPr>
                        <m:nor/>
                      </m:rPr>
                      <a:rPr/>
                      <m:t>Varianz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innerhalb</m:t>
                    </m:r>
                    <m:r>
                      <m:rPr>
                        <m:nor/>
                      </m:rPr>
                      <a:rPr/>
                      <m:t> </m:t>
                    </m:r>
                    <m:r>
                      <m:rPr>
                        <m:nor/>
                      </m:rPr>
                      <a:rPr/>
                      <m:t>Gruppen</m:t>
                    </m:r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Einfaktorielle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t>:</a:t>
            </a:r>
          </a:p>
          <a:p>
            <a:pPr lvl="1"/>
            <a:r>
              <a:t>Normalverteilung der Residuen</a:t>
            </a:r>
          </a:p>
          <a:p>
            <a:pPr lvl="1"/>
            <a:r>
              <a:t>Homoskedastizität (Varianzhomogenität)</a:t>
            </a:r>
          </a:p>
          <a:p>
            <a:pPr lvl="1"/>
            <a:r>
              <a:t>Unabhängigkeit der Beobachtungen</a:t>
            </a:r>
          </a:p>
          <a:p>
            <a:pPr lvl="0"/>
            <a:r>
              <a:rPr b="1"/>
              <a:t>Durchführung in R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Einfaktorielle ANOVA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anova_result &lt;- </a:t>
            </a:r>
            <a:r>
              <a:rPr>
                <a:solidFill>
                  <a:srgbClr val="4758AB"/>
                </a:solidFill>
                <a:latin typeface="Courier"/>
              </a:rPr>
              <a:t>aov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(anova_result)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Post-hoc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Warum Post-hoc Tests?</a:t>
            </a:r>
            <a:r>
              <a:t>: ANOVA sagt nur, dass Unterschiede existieren</a:t>
            </a:r>
          </a:p>
          <a:p>
            <a:pPr lvl="0"/>
            <a:r>
              <a:rPr b="1"/>
              <a:t>Tukey’s HSD</a:t>
            </a:r>
            <a:r>
              <a:t>: Häufig verwendeter Test für alle paarweisen Vergleiche</a:t>
            </a:r>
          </a:p>
          <a:p>
            <a:pPr lvl="0"/>
            <a:r>
              <a:rPr b="1"/>
              <a:t>Bonferroni-Korrektur</a:t>
            </a:r>
            <a:r>
              <a:t>: Kontrolle des Alpha-Fehlers bei multiplen Vergleichen</a:t>
            </a:r>
          </a:p>
          <a:p>
            <a:pPr lvl="0"/>
            <a:r>
              <a:rPr b="1"/>
              <a:t>Durchführung in R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Tukey's HSD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TukeyHSD</a:t>
            </a:r>
            <a:r>
              <a:rPr>
                <a:solidFill>
                  <a:srgbClr val="003B4F"/>
                </a:solidFill>
                <a:latin typeface="Courier"/>
              </a:rPr>
              <a:t>(anova_result)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Alternativ mit dem Paket 'multcomp'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(multcomp)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post_hoc &lt;- </a:t>
            </a:r>
            <a:r>
              <a:rPr>
                <a:solidFill>
                  <a:srgbClr val="4758AB"/>
                </a:solidFill>
                <a:latin typeface="Courier"/>
              </a:rPr>
              <a:t>glht</a:t>
            </a:r>
            <a:r>
              <a:rPr>
                <a:solidFill>
                  <a:srgbClr val="003B4F"/>
                </a:solidFill>
                <a:latin typeface="Courier"/>
              </a:rPr>
              <a:t>(anova_result, </a:t>
            </a:r>
            <a:r>
              <a:rPr>
                <a:solidFill>
                  <a:srgbClr val="657422"/>
                </a:solidFill>
                <a:latin typeface="Courier"/>
              </a:rPr>
              <a:t>linfct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mcp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"Tukey"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(post_hoc)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von ANOVA-Ergebnissen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Boxplots mit Post-hoc-Informationen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werte,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 (ANOVA)"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subtitle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"F(2, 57) = 14.3, p &lt; 0.001"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Interaktionsplots (für mehrfaktorielle ANOVA)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Für mehrfaktorielle ANOVA</a:t>
            </a:r>
            <a:br/>
            <a:r>
              <a:rPr>
                <a:solidFill>
                  <a:srgbClr val="4758AB"/>
                </a:solidFill>
                <a:latin typeface="Courier"/>
              </a:rPr>
              <a:t>interaction.plot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faktor1,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faktor2,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werte,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mean, </a:t>
            </a:r>
            <a:r>
              <a:rPr>
                <a:solidFill>
                  <a:srgbClr val="657422"/>
                </a:solidFill>
                <a:latin typeface="Courier"/>
              </a:rPr>
              <a:t>xlab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"Faktor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"Mittelwert"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</a:t>
            </a:r>
            <a:r>
              <a:rPr>
                <a:solidFill>
                  <a:srgbClr val="657422"/>
                </a:solidFill>
                <a:latin typeface="Courier"/>
              </a:rPr>
              <a:t>trace.label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"Faktor 2"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Umfragen und 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Grundsätzliche Aspekte der Datenerhebung</a:t>
            </a:r>
          </a:p>
          <a:p>
            <a:pPr lvl="0"/>
            <a:r>
              <a:rPr b="1"/>
              <a:t>Primärdaten vs. Sekundärdaten</a:t>
            </a:r>
            <a:r>
              <a:t>: Vor- und Nachteile</a:t>
            </a:r>
          </a:p>
          <a:p>
            <a:pPr lvl="0"/>
            <a:r>
              <a:rPr b="1"/>
              <a:t>Quantitative vs. qualitative Forschung</a:t>
            </a:r>
            <a:r>
              <a:t>: Unterschiedliche Ansätze und Zielsetzungen</a:t>
            </a:r>
          </a:p>
          <a:p>
            <a:pPr lvl="0"/>
            <a:r>
              <a:rPr b="1"/>
              <a:t>Mixed Methods</a:t>
            </a:r>
            <a:r>
              <a:t>: Kombination verschiedener Ansätze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Umfragedesign</a:t>
            </a:r>
          </a:p>
          <a:p>
            <a:pPr lvl="0"/>
            <a:r>
              <a:rPr b="1"/>
              <a:t>Fragentypen</a:t>
            </a:r>
            <a:r>
              <a:t>:</a:t>
            </a:r>
          </a:p>
          <a:p>
            <a:pPr lvl="1"/>
            <a:r>
              <a:t>Offene vs. geschlossene Fragen</a:t>
            </a:r>
          </a:p>
          <a:p>
            <a:pPr lvl="1"/>
            <a:r>
              <a:t>Single-Choice vs. Multiple-Choice</a:t>
            </a:r>
          </a:p>
          <a:p>
            <a:pPr lvl="1"/>
            <a:r>
              <a:t>Likert-Skalen: Abstufungen und Best Practices</a:t>
            </a:r>
          </a:p>
          <a:p>
            <a:pPr lvl="0"/>
            <a:r>
              <a:rPr b="1"/>
              <a:t>Skalendesign</a:t>
            </a:r>
            <a:r>
              <a:t>:</a:t>
            </a:r>
          </a:p>
          <a:p>
            <a:pPr lvl="1"/>
            <a:r>
              <a:t>Balance: Gleiche Anzahl positiver und negativer Optionen</a:t>
            </a:r>
          </a:p>
          <a:p>
            <a:pPr lvl="1"/>
            <a:r>
              <a:t>Neutraloption: Ja oder nein?</a:t>
            </a:r>
          </a:p>
          <a:p>
            <a:pPr lvl="1"/>
            <a:r>
              <a:t>Skalenlänge: 5-, 7- oder 10-Punkt-Skalen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Typische Fehlerquellen und Verzerrungen</a:t>
            </a:r>
          </a:p>
          <a:p>
            <a:pPr lvl="0"/>
            <a:r>
              <a:rPr b="1"/>
              <a:t>Stichprobenverzerrung (Sampling Bias)</a:t>
            </a:r>
            <a:r>
              <a:t>:</a:t>
            </a:r>
          </a:p>
          <a:p>
            <a:pPr lvl="1"/>
            <a:r>
              <a:t>Convenience Sampling</a:t>
            </a:r>
          </a:p>
          <a:p>
            <a:pPr lvl="1"/>
            <a:r>
              <a:t>Self-Selection Bias</a:t>
            </a:r>
          </a:p>
          <a:p>
            <a:pPr lvl="1"/>
            <a:r>
              <a:t>Non-Response Bias</a:t>
            </a:r>
          </a:p>
          <a:p>
            <a:pPr lvl="0"/>
            <a:r>
              <a:rPr b="1"/>
              <a:t>Antwortverzerrungen</a:t>
            </a:r>
            <a:r>
              <a:t>:</a:t>
            </a:r>
          </a:p>
          <a:p>
            <a:pPr lvl="1"/>
            <a:r>
              <a:t>Social Desirability Bias</a:t>
            </a:r>
          </a:p>
          <a:p>
            <a:pPr lvl="1"/>
            <a:r>
              <a:t>Acquiescence Bias (Ja-Sage-Tendenz)</a:t>
            </a:r>
          </a:p>
          <a:p>
            <a:pPr lvl="1"/>
            <a:r>
              <a:t>Extremity Bias (Tendenz zu Extremantworten)</a:t>
            </a:r>
          </a:p>
          <a:p>
            <a:pPr lvl="1"/>
            <a:r>
              <a:t>Central Tendency Bias (Tendenz zur Mitte)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Fallbeispiele von Verzerrungen</a:t>
            </a:r>
          </a:p>
          <a:p>
            <a:pPr lvl="0"/>
            <a:r>
              <a:rPr b="1"/>
              <a:t>Survivorship Bias</a:t>
            </a:r>
            <a:r>
              <a:t>: Beobachtungen der “Überlebenden”</a:t>
            </a:r>
          </a:p>
          <a:p>
            <a:pPr lvl="0"/>
            <a:r>
              <a:rPr b="1"/>
              <a:t>Verzerrung durch fehlende Daten</a:t>
            </a:r>
            <a:r>
              <a:t>: Systematische vs. zufällige fehlende Werte</a:t>
            </a:r>
          </a:p>
          <a:p>
            <a:pPr lvl="0"/>
            <a:r>
              <a:rPr b="1"/>
              <a:t>Kulturelle Unterschiede in der Beantwortung</a:t>
            </a:r>
            <a:r>
              <a:t>: Internationale Studien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Praktische Tipps für bessere Umfragen</a:t>
            </a:r>
          </a:p>
          <a:p>
            <a:pPr lvl="0"/>
            <a:r>
              <a:rPr b="1"/>
              <a:t>Frageformulierung</a:t>
            </a:r>
            <a:r>
              <a:t>: Klar, präzise, neutral</a:t>
            </a:r>
          </a:p>
          <a:p>
            <a:pPr lvl="0"/>
            <a:r>
              <a:rPr b="1"/>
              <a:t>Umfragelänge</a:t>
            </a:r>
            <a:r>
              <a:t>: Ermüdung und Abbruchquoten</a:t>
            </a:r>
          </a:p>
          <a:p>
            <a:pPr lvl="0"/>
            <a:r>
              <a:rPr b="1"/>
              <a:t>Pretests durchführen</a:t>
            </a:r>
            <a:r>
              <a:t>: Frühe Probleme erkennen</a:t>
            </a:r>
          </a:p>
          <a:p>
            <a:pPr lvl="0"/>
            <a:r>
              <a:rPr b="1"/>
              <a:t>Datenqualitätsprüfung</a:t>
            </a:r>
            <a:r>
              <a:t>: Validierung während und nach der Erhebung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Online-Tools und Software</a:t>
            </a:r>
          </a:p>
          <a:p>
            <a:pPr lvl="0"/>
            <a:r>
              <a:rPr b="1"/>
              <a:t>Umfragetools</a:t>
            </a:r>
            <a:r>
              <a:t>: SurveyMonkey, Google Forms, LimeSurvey, Qualtrics</a:t>
            </a:r>
          </a:p>
          <a:p>
            <a:pPr lvl="0"/>
            <a:r>
              <a:rPr b="1"/>
              <a:t>Integration mit R</a:t>
            </a:r>
            <a:r>
              <a:t>: Datenimport und -analyse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9: Korrelationsanalyse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Grundkonzepte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Stärke und Richtung eines Zusammenhangs zwischen Variablen</a:t>
            </a:r>
          </a:p>
          <a:p>
            <a:pPr lvl="0"/>
            <a:r>
              <a:rPr b="1"/>
              <a:t>Unterschied zu Kausalität</a:t>
            </a:r>
            <a:r>
              <a:t>: Korrelation impliziert keine Ursache-Wirkungs-Beziehung</a:t>
            </a:r>
          </a:p>
          <a:p>
            <a:pPr lvl="0"/>
            <a:r>
              <a:rPr b="1"/>
              <a:t>Gemeinsame Varianz</a:t>
            </a:r>
            <a:r>
              <a:t>: Was der Korrelationskoeffizient wirklich misst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Kovarianz zur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Kovarianz</a:t>
            </a:r>
            <a:r>
              <a:t>: Unstandarisiertes Maß für gemeinsame Variation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m:rPr>
                    <m:nor/>
                  </m:rPr>
                  <a:rPr/>
                  <m:t>Cov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−1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e>
                </m:nary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e>
                </m:d>
              </m:oMath>
            </a14:m>
            <a:endParaRPr/>
          </a:p>
          <a:p>
            <a:pPr lvl="0"/>
            <a:r>
              <a:rPr b="1"/>
              <a:t>Pearson-Korrelation</a:t>
            </a:r>
            <a:r>
              <a:t>: Standardisierte Kovarianz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𝑟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m:rPr>
                        <m:nor/>
                      </m:rPr>
                      <a:rPr/>
                      <m:t>Cov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num>
                  <m:den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den>
                </m:f>
              </m:oMath>
            </a14:m>
            <a:endParaRPr/>
          </a:p>
          <a:p>
            <a:pPr lvl="1"/>
            <a:r>
              <a:t>Wertebereich: -1 bis +1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Haarfarbe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Postleitzahl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Schulabschluss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Abitur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Sport-Team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Tabellenplatz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Körpertemperatur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36,5°C.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intervallskaliert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 Nullpunkt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verhältnisskal.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Negativwerte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Pearson-Korrelation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t>:</a:t>
            </a:r>
          </a:p>
          <a:p>
            <a:pPr lvl="1"/>
            <a:r>
              <a:t>Lineare Beziehung</a:t>
            </a:r>
          </a:p>
          <a:p>
            <a:pPr lvl="1"/>
            <a:r>
              <a:t>Normalverteilung der Variablen (für Hypothesentests)</a:t>
            </a:r>
          </a:p>
          <a:p>
            <a:pPr lvl="1"/>
            <a:r>
              <a:t>Keine Ausreißer (starker Einfluss auf r)</a:t>
            </a:r>
          </a:p>
          <a:p>
            <a:pPr lvl="0"/>
            <a:r>
              <a:rPr b="1"/>
              <a:t>Interpretation der Stärke</a:t>
            </a:r>
            <a:r>
              <a:t>:</a:t>
            </a:r>
          </a:p>
          <a:p>
            <a:pPr lvl="1"/>
            <a:r>
              <a:t>Schwach: |r| ≈ 0.1-0.3</a:t>
            </a:r>
          </a:p>
          <a:p>
            <a:pPr lvl="1"/>
            <a:r>
              <a:t>Mittel: |r| ≈ 0.3-0.5</a:t>
            </a:r>
          </a:p>
          <a:p>
            <a:pPr lvl="1"/>
            <a:r>
              <a:t>Stark: |r| &gt; 0.5</a:t>
            </a:r>
          </a:p>
          <a:p>
            <a:pPr lvl="0"/>
            <a:r>
              <a:rPr b="1"/>
              <a:t>Durchführung in R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Pearson-Korrelation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y, </a:t>
            </a:r>
            <a:r>
              <a:rPr>
                <a:solidFill>
                  <a:srgbClr val="657422"/>
                </a:solidFill>
                <a:latin typeface="Courier"/>
              </a:rPr>
              <a:t>method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"pearson"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Alternative Korrelationsmaße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Spearman-Rangkorrelation</a:t>
            </a:r>
            <a:r>
              <a:t>: Für ordinale Daten oder nicht-lineare monotone Beziehungen</a:t>
            </a:r>
          </a:p>
          <a:p>
            <a:pPr lvl="1"/>
            <a:r>
              <a:t>Formel: Pearson-Korrelation der rangtransformierten Daten</a:t>
            </a:r>
          </a:p>
          <a:p>
            <a:pPr lvl="1"/>
            <a:r>
              <a:t>Robuster gegenüber Ausreißern</a:t>
            </a:r>
          </a:p>
          <a:p>
            <a:pPr lvl="1"/>
            <a:r>
              <a:t>R-Code: </a:t>
            </a:r>
            <a:r>
              <a:rPr>
                <a:latin typeface="Courier"/>
              </a:rPr>
              <a:t>cor.test(daten$x, daten$y, method = "spearman")</a:t>
            </a:r>
          </a:p>
          <a:p>
            <a:pPr lvl="0"/>
            <a:r>
              <a:rPr b="1"/>
              <a:t>Kendall’s Tau</a:t>
            </a:r>
            <a:r>
              <a:t>: Alternative rangbasierte Korrelation</a:t>
            </a:r>
          </a:p>
          <a:p>
            <a:pPr lvl="1"/>
            <a:r>
              <a:t>Basiert auf konkordanten vs. diskordanten Paaren</a:t>
            </a:r>
          </a:p>
          <a:p>
            <a:pPr lvl="1"/>
            <a:r>
              <a:t>Robuster bei kleinen Stichproben</a:t>
            </a:r>
          </a:p>
          <a:p>
            <a:pPr lvl="1"/>
            <a:r>
              <a:t>R-Code: </a:t>
            </a:r>
            <a:r>
              <a:rPr>
                <a:latin typeface="Courier"/>
              </a:rPr>
              <a:t>cor.test(daten$x, daten$y, method = "kendall")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von Korrelationen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Streudiagramme (Scatterplots)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y,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"Streudiagramm"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"Variable X"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"Variable Y"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abline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x),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Regressionslinie</a:t>
            </a:r>
          </a:p>
          <a:p>
            <a:pPr lvl="0"/>
            <a:r>
              <a:rPr b="1"/>
              <a:t>Korrelationsmatrizen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Einfache Korrelationsmatrix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</a:t>
            </a:r>
            <a:r>
              <a:rPr>
                <a:solidFill>
                  <a:srgbClr val="003B4F"/>
                </a:solidFill>
                <a:latin typeface="Courier"/>
              </a:rPr>
              <a:t>(daten[,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"var1"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"var2"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"var3"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"var4"</a:t>
            </a:r>
            <a:r>
              <a:rPr>
                <a:solidFill>
                  <a:srgbClr val="003B4F"/>
                </a:solidFill>
                <a:latin typeface="Courier"/>
              </a:rPr>
              <a:t>)])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 mit corrplot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(corrplot)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cor</a:t>
            </a:r>
            <a:r>
              <a:rPr>
                <a:solidFill>
                  <a:srgbClr val="003B4F"/>
                </a:solidFill>
                <a:latin typeface="Courier"/>
              </a:rPr>
              <a:t>(daten[,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"var1"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"var2"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"var3"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"var4"</a:t>
            </a:r>
            <a:r>
              <a:rPr>
                <a:solidFill>
                  <a:srgbClr val="003B4F"/>
                </a:solidFill>
                <a:latin typeface="Courier"/>
              </a:rPr>
              <a:t>)]),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657422"/>
                </a:solidFill>
                <a:latin typeface="Courier"/>
              </a:rPr>
              <a:t>method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"circle"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"upper"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657422"/>
                </a:solidFill>
                <a:latin typeface="Courier"/>
              </a:rPr>
              <a:t>addCoef.col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number.cex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0.7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Fallstricke und Fehlinterpretationen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Scheinkorrelationen</a:t>
            </a:r>
            <a:r>
              <a:t>: Effekt von Drittvariablen</a:t>
            </a:r>
          </a:p>
          <a:p>
            <a:pPr lvl="0"/>
            <a:r>
              <a:rPr b="1"/>
              <a:t>Nichtlineare Beziehungen</a:t>
            </a:r>
            <a:r>
              <a:t>: Wenn r = 0 trotz starkem Zusammenhang</a:t>
            </a:r>
          </a:p>
          <a:p>
            <a:pPr lvl="0"/>
            <a:r>
              <a:rPr b="1"/>
              <a:t>Aggregationsprobleme</a:t>
            </a:r>
            <a:r>
              <a:t>: Simpson’s Paradoxon</a:t>
            </a:r>
          </a:p>
          <a:p>
            <a:pPr lvl="0"/>
            <a:r>
              <a:rPr b="1"/>
              <a:t>Extremwerte und Ausreißer</a:t>
            </a:r>
            <a:r>
              <a:t>: Starker Einfluss auf die Korrelation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Konsistenz zwischen verschiedenen Beurteilern</a:t>
            </a:r>
          </a:p>
          <a:p>
            <a:pPr lvl="0"/>
            <a:r>
              <a:rPr b="1"/>
              <a:t>Anwendungsbereiche</a:t>
            </a:r>
            <a:r>
              <a:t>: Subjektive Bewertungen, medizinische Diagnosen, Content-Analysen</a:t>
            </a:r>
          </a:p>
          <a:p>
            <a:pPr lvl="0"/>
            <a:r>
              <a:rPr b="1"/>
              <a:t>Maße für kategoriale Daten</a:t>
            </a:r>
            <a:r>
              <a:t>:</a:t>
            </a:r>
          </a:p>
          <a:p>
            <a:pPr lvl="1"/>
            <a:r>
              <a:t>Cohen’s Kappa (zwei Rater)</a:t>
            </a:r>
          </a:p>
          <a:p>
            <a:pPr lvl="1"/>
            <a:r>
              <a:t>Fleiss’ Kappa (mehr als zwei Rater)</a:t>
            </a:r>
          </a:p>
          <a:p>
            <a:pPr lvl="0"/>
            <a:r>
              <a:rPr b="1"/>
              <a:t>Maße für kontinuierliche Daten</a:t>
            </a:r>
            <a:r>
              <a:t>:</a:t>
            </a:r>
          </a:p>
          <a:p>
            <a:pPr lvl="1"/>
            <a:r>
              <a:t>Intraclass Correlation Coefficient (ICC)</a:t>
            </a:r>
          </a:p>
          <a:p>
            <a:pPr lvl="0"/>
            <a:r>
              <a:rPr b="1"/>
              <a:t>Durchführung in R</a:t>
            </a:r>
            <a:r>
              <a:t>: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Cohen’s Kappa für zwei Rater</a:t>
            </a:r>
          </a:p>
          <a:p>
            <a:pPr marL="342900" lvl="1" indent="0">
              <a:buNone/>
            </a:pPr>
            <a:r>
              <a:t>library(irr) kappa2(ratings[, c(“rater1”, “rater2”)])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ICC für kontinuierliche Bewertungen</a:t>
            </a:r>
          </a:p>
          <a:p>
            <a:pPr marL="342900" lvl="1" indent="0">
              <a:buNone/>
            </a:pPr>
            <a:r>
              <a:t>icc(ratings[, c(“rater1”, “rater2”, “rater3”)])</a:t>
            </a:r>
          </a:p>
          <a:p>
            <a:pPr lvl="0"/>
            <a:r>
              <a:rPr b="1"/>
              <a:t>Interpretation</a:t>
            </a:r>
            <a:r>
              <a:t>: Abstufungen von “schlecht” bis “ausgezeichnet”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10: Einfache Lineare Regression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Korrelation zur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Unterschied</a:t>
            </a:r>
            <a:r>
              <a:t>: Korrelation beschreibt Zusammenhang, Regression ermöglicht Vorhersagen</a:t>
            </a:r>
          </a:p>
          <a:p>
            <a:pPr lvl="0"/>
            <a:r>
              <a:rPr b="1"/>
              <a:t>Abhängige vs. unabhängige Variable</a:t>
            </a:r>
            <a:r>
              <a:t>: Y als Funktion von X</a:t>
            </a:r>
          </a:p>
          <a:p>
            <a:pPr lvl="0"/>
            <a:r>
              <a:rPr b="1"/>
              <a:t>Lineare Beziehung</a:t>
            </a:r>
            <a:r>
              <a:t>: Modellierung durch eine Gerade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Das lineare Regressionsmodell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Grundgleichung</a:t>
            </a:r>
            <a:r>
              <a:t>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𝑌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+</m:t>
                </m:r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+</m:t>
                </m:r>
                <m:r>
                  <a:rPr>
                    <a:latin typeface="Cambria Math" panose="02040503050406030204" pitchFamily="18" charset="0"/>
                  </a:rPr>
                  <m:t>𝜀</m:t>
                </m:r>
              </m:oMath>
            </a14:m>
            <a:endParaRPr/>
          </a:p>
          <a:p>
            <a:pPr lvl="0"/>
            <a:r>
              <a:rPr b="1"/>
              <a:t>Parameter</a:t>
            </a:r>
            <a:r>
              <a:t>:</a:t>
            </a:r>
          </a:p>
          <a:p>
            <a:pPr lvl="1"/>
            <a:r>
              <a:t>Achsenabschnitt (Intercept)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: Wert von Y, wenn X = 0</a:t>
            </a:r>
          </a:p>
          <a:p>
            <a:pPr lvl="1"/>
            <a:r>
              <a:t>Steigung (Slope)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: Änderung in Y bei Erhöhung von X um eine Einheit</a:t>
            </a:r>
          </a:p>
          <a:p>
            <a:pPr lvl="1"/>
            <a:r>
              <a:t>Fehlerterm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𝜀</m:t>
                </m:r>
              </m:oMath>
            </a14:m>
            <a:r>
              <a:t>: Zufällige Abweichung (normalverteilt mit Mittelwert 0)</a:t>
            </a:r>
          </a:p>
          <a:p>
            <a:pPr lvl="0"/>
            <a:r>
              <a:rPr b="1"/>
              <a:t>Kleinstquadrateschätzung</a:t>
            </a:r>
            <a:r>
              <a:t>: Minimierung der quadrierten Residuen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 lineare Regression</a:t>
            </a:r>
            <a:r>
              <a:t>: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Modell erstellen</a:t>
            </a:r>
          </a:p>
          <a:p>
            <a:pPr marL="342900" lvl="1" indent="0">
              <a:buNone/>
            </a:pPr>
            <a:r>
              <a:t>model &lt;- lm(y ~ x, data = daten)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Zusammenfassung anzeigen</a:t>
            </a:r>
          </a:p>
          <a:p>
            <a:pPr marL="342900" lvl="1" indent="0">
              <a:buNone/>
            </a:pPr>
            <a:r>
              <a:t>summary(model)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Diagnostische Plots</a:t>
            </a:r>
          </a:p>
          <a:p>
            <a:pPr marL="342900" lvl="1" indent="0">
              <a:buNone/>
            </a:pPr>
            <a:r>
              <a:t>par(mfrow = c(2, 2)) plot(model)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Regressionskoeffizienten</a:t>
            </a:r>
            <a:r>
              <a:t>: Bedeutung von Intercept und Slope</a:t>
            </a:r>
          </a:p>
          <a:p>
            <a:pPr lvl="0"/>
            <a:r>
              <a:rPr b="1"/>
              <a:t>Standardfehler der Koeffizienten</a:t>
            </a:r>
            <a:r>
              <a:t>: Präzision der Schätzung</a:t>
            </a:r>
          </a:p>
          <a:p>
            <a:pPr lvl="0"/>
            <a:r>
              <a:rPr b="1"/>
              <a:t>t-Werte und p-Werte</a:t>
            </a:r>
            <a:r>
              <a:t>: Signifikanz der Koeffizienten</a:t>
            </a:r>
          </a:p>
          <a:p>
            <a:pPr lvl="0"/>
            <a:r>
              <a:rPr b="1"/>
              <a:t>R²</a:t>
            </a:r>
            <a:r>
              <a:t>: Erklärte Varianz bzw. Bestimmtheitsmaß</a:t>
            </a:r>
          </a:p>
          <a:p>
            <a:pPr lvl="1"/>
            <a:r>
              <a:t>Interpretation: Anteil der Varianz in Y, der durch X erklärt wird</a:t>
            </a:r>
          </a:p>
          <a:p>
            <a:pPr lvl="1"/>
            <a:r>
              <a:t>Adjustiertes R²: Korrektur für die Anzahl der Prädiktoren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avg_vote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Miss 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The Story of the Kelly 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Den sorte drøm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Cleopatra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L’Inferno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From the Manger to the Cross; or, Jesus of Nazareth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Madame DuBarry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Quo Vadis?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ITL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Independenta Romaniei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ROL 400000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Richard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und Diagnostik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Linearität</a:t>
            </a:r>
            <a:r>
              <a:t>: Beziehung sollte linear sein</a:t>
            </a:r>
          </a:p>
          <a:p>
            <a:pPr lvl="0"/>
            <a:r>
              <a:rPr b="1"/>
              <a:t>Normalverteilung der Residuen</a:t>
            </a:r>
            <a:r>
              <a:t>: QQ-Plot zur Überprüfung</a:t>
            </a:r>
          </a:p>
          <a:p>
            <a:pPr lvl="0"/>
            <a:r>
              <a:rPr b="1"/>
              <a:t>Homoskedastizität</a:t>
            </a:r>
            <a:r>
              <a:t>: Konstante Varianz der Residuen</a:t>
            </a:r>
          </a:p>
          <a:p>
            <a:pPr lvl="0"/>
            <a:r>
              <a:rPr b="1"/>
              <a:t>Unabhängigkeit der Beobachtungen</a:t>
            </a:r>
            <a:r>
              <a:t>: Keine Autokorrelation</a:t>
            </a:r>
          </a:p>
          <a:p>
            <a:pPr lvl="0"/>
            <a:r>
              <a:rPr b="1"/>
              <a:t>Ausreißer und einflussreiche Beobachtungen</a:t>
            </a:r>
            <a:r>
              <a:t>: Cook’s Distance, Leverage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von Regressionsmodellen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Streudiagramm mit Regressionslinie</a:t>
            </a:r>
            <a:r>
              <a:t>:</a:t>
            </a:r>
          </a:p>
          <a:p>
            <a:pPr marL="342900" lvl="1" indent="0">
              <a:buNone/>
            </a:pPr>
            <a:r>
              <a:t>library(ggplot2) ggplot(daten, aes(x = x, y = y)) + geom_point() + geom_smooth(method = “lm”, se = TRUE) + theme_minimal() + labs(title = “Lineare Regression”, subtitle = paste(“R² =”, round(summary(model)$r.squared, 3)))</a:t>
            </a:r>
          </a:p>
          <a:p>
            <a:pPr lvl="0"/>
            <a:r>
              <a:rPr b="1"/>
              <a:t>Residuenplots</a:t>
            </a:r>
            <a:r>
              <a:t>: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Residuen gegen vorhergesagte Werte</a:t>
            </a:r>
          </a:p>
          <a:p>
            <a:pPr marL="342900" lvl="1" indent="0">
              <a:buNone/>
            </a:pPr>
            <a:r>
              <a:t>ggplot(data.frame(fitted = fitted(model), residuals = residuals(model)), aes(x = fitted, y = residuals)) + geom_point() + geom_hline(yintercept = 0, linetype = “dashed”, color = “red”) + theme_minimal() + labs(title = “Residuen vs. vorhergesagte Werte”)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Fairer Preis für gebrauchte Artikel</a:t>
            </a:r>
            <a:r>
              <a:t>: Preisvorhersage basierend auf Alter, Zustand, etc.</a:t>
            </a:r>
          </a:p>
          <a:p>
            <a:pPr lvl="0"/>
            <a:r>
              <a:rPr b="1"/>
              <a:t>Verkaufsprognosen</a:t>
            </a:r>
            <a:r>
              <a:t>: Vorhersage des Umsatzes basierend auf Werbeausgaben</a:t>
            </a:r>
          </a:p>
          <a:p>
            <a:pPr lvl="0"/>
            <a:r>
              <a:rPr b="1"/>
              <a:t>Biometrische Zusammenhänge</a:t>
            </a:r>
            <a:r>
              <a:t>: z.B. Zusammenhang zwischen Größe und Gewicht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Transformation nicht-linearer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Logarithmische Transformation</a:t>
            </a:r>
            <a:r>
              <a:t>: Für exponentielle Beziehungen</a:t>
            </a:r>
          </a:p>
          <a:p>
            <a:pPr lvl="0"/>
            <a:r>
              <a:rPr b="1"/>
              <a:t>Quadratische Transformation</a:t>
            </a:r>
            <a:r>
              <a:t>: Für U-förmige Beziehungen</a:t>
            </a:r>
          </a:p>
          <a:p>
            <a:pPr lvl="0"/>
            <a:r>
              <a:rPr b="1"/>
              <a:t>Box-Cox-Transformation</a:t>
            </a:r>
            <a:r>
              <a:t>: Systematische Suche nach optimaler Transformation</a:t>
            </a:r>
          </a:p>
          <a:p>
            <a:pPr lvl="0"/>
            <a:r>
              <a:rPr b="1"/>
              <a:t>Beispiel in R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Log-Transformation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model_log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log</a:t>
            </a:r>
            <a:r>
              <a:rPr>
                <a:solidFill>
                  <a:srgbClr val="003B4F"/>
                </a:solidFill>
                <a:latin typeface="Courier"/>
              </a:rPr>
              <a:t>(y)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Quadratische 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model_quad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(y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I</a:t>
            </a:r>
            <a:r>
              <a:rPr>
                <a:solidFill>
                  <a:srgbClr val="003B4F"/>
                </a:solidFill>
                <a:latin typeface="Courier"/>
              </a:rPr>
              <a:t>(x</a:t>
            </a:r>
            <a:r>
              <a:rPr>
                <a:solidFill>
                  <a:srgbClr val="5E5E5E"/>
                </a:solidFill>
                <a:latin typeface="Courier"/>
              </a:rPr>
              <a:t>^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Vergleich der Modelle mittels AIC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AIC</a:t>
            </a:r>
            <a:r>
              <a:rPr>
                <a:solidFill>
                  <a:srgbClr val="003B4F"/>
                </a:solidFill>
                <a:latin typeface="Courier"/>
              </a:rPr>
              <a:t>(model, model_log, model_quad)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Unterschied zur linearen Regression</a:t>
            </a:r>
            <a:r>
              <a:t>: Binäre abhängige Variable</a:t>
            </a:r>
          </a:p>
          <a:p>
            <a:pPr lvl="0"/>
            <a:r>
              <a:rPr b="1"/>
              <a:t>Logit-Funktion</a:t>
            </a:r>
            <a:r>
              <a:t>: Transformation von Wahrscheinlichkeiten in Log-Odds</a:t>
            </a:r>
          </a:p>
          <a:p>
            <a:pPr lvl="0"/>
            <a:r>
              <a:rPr b="1"/>
              <a:t>Grundgleichung</a:t>
            </a:r>
            <a:r>
              <a:t>: </a:t>
            </a:r>
            <a14:m xmlns:a14="http://schemas.microsoft.com/office/drawing/2010/main">
              <m:oMath xmlns:m="http://schemas.openxmlformats.org/officeDocument/2006/math">
                <m:r>
                  <m:rPr>
                    <m:sty m:val="p"/>
                  </m:rPr>
                  <a:rPr>
                    <a:latin typeface="Cambria Math" panose="02040503050406030204" pitchFamily="18" charset="0"/>
                  </a:rPr>
                  <m:t>log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+</m:t>
                </m:r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𝑋</m:t>
                </m:r>
              </m:oMath>
            </a14:m>
            <a:endParaRPr/>
          </a:p>
          <a:p>
            <a:pPr lvl="0"/>
            <a:r>
              <a:rPr b="1"/>
              <a:t>Interpretation</a:t>
            </a:r>
            <a:r>
              <a:t>: Odds Ratios statt direkter Effekte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Durchführung der logistischen Regression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Modellschätzung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Logistische Regression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logit_model &lt;- </a:t>
            </a:r>
            <a:r>
              <a:rPr>
                <a:solidFill>
                  <a:srgbClr val="4758AB"/>
                </a:solidFill>
                <a:latin typeface="Courier"/>
              </a:rPr>
              <a:t>glm</a:t>
            </a:r>
            <a:r>
              <a:rPr>
                <a:solidFill>
                  <a:srgbClr val="003B4F"/>
                </a:solidFill>
                <a:latin typeface="Courier"/>
              </a:rPr>
              <a:t>(erfolg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daten, </a:t>
            </a:r>
            <a:r>
              <a:rPr>
                <a:solidFill>
                  <a:srgbClr val="657422"/>
                </a:solidFill>
                <a:latin typeface="Courier"/>
              </a:rPr>
              <a:t>family =</a:t>
            </a:r>
            <a:r>
              <a:rPr>
                <a:solidFill>
                  <a:srgbClr val="003B4F"/>
                </a:solidFill>
                <a:latin typeface="Courier"/>
              </a:rPr>
              <a:t> binomial)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(logit_model)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Odds Ratios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exp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coef</a:t>
            </a:r>
            <a:r>
              <a:rPr>
                <a:solidFill>
                  <a:srgbClr val="003B4F"/>
                </a:solidFill>
                <a:latin typeface="Courier"/>
              </a:rPr>
              <a:t>(logit_model))</a:t>
            </a:r>
          </a:p>
          <a:p>
            <a:pPr lvl="0"/>
            <a:r>
              <a:rPr b="1"/>
              <a:t>Vorhersagen und Evaluation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Wahrscheinlichkeiten vorhersagen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pred_probs &lt;- </a:t>
            </a:r>
            <a:r>
              <a:rPr>
                <a:solidFill>
                  <a:srgbClr val="4758AB"/>
                </a:solidFill>
                <a:latin typeface="Courier"/>
              </a:rPr>
              <a:t>predict</a:t>
            </a:r>
            <a:r>
              <a:rPr>
                <a:solidFill>
                  <a:srgbClr val="003B4F"/>
                </a:solidFill>
                <a:latin typeface="Courier"/>
              </a:rPr>
              <a:t>(logit_model,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"response"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ROC-Kurve und AUC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(pROC)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roc_curve &lt;- </a:t>
            </a:r>
            <a:r>
              <a:rPr>
                <a:solidFill>
                  <a:srgbClr val="4758AB"/>
                </a:solidFill>
                <a:latin typeface="Courier"/>
              </a:rPr>
              <a:t>roc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erfolg, pred_probs)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auc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Anwendungsbeispiele für 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t>: Vorhersage von Krankheitsrisiken</a:t>
            </a:r>
          </a:p>
          <a:p>
            <a:pPr lvl="0"/>
            <a:r>
              <a:rPr b="1"/>
              <a:t>Marketing</a:t>
            </a:r>
            <a:r>
              <a:t>: Conversion-Wahrscheinlichkeit von Kunden</a:t>
            </a:r>
          </a:p>
          <a:p>
            <a:pPr lvl="0"/>
            <a:r>
              <a:rPr b="1"/>
              <a:t>Kreditwesen</a:t>
            </a:r>
            <a:r>
              <a:t>: Ausfallwahrscheinlichkeit bei Krediten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11: Chi-Quadrat-Test &amp; Kategoriale Daten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t>: Nominal- und Ordinalskalen</a:t>
            </a:r>
          </a:p>
          <a:p>
            <a:pPr lvl="0"/>
            <a:r>
              <a:rPr b="1"/>
              <a:t>Häufigkeitstabellen</a:t>
            </a:r>
            <a:r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t>: Darstellung von Zusammenhängen zwischen kategorialen Variablen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Chi-Quadrat-Test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Grundprinzip</a:t>
            </a:r>
            <a:r>
              <a:t>: Vergleich beobachteter und erwarteter Häufigkeiten</a:t>
            </a:r>
          </a:p>
          <a:p>
            <a:pPr lvl="0"/>
            <a:r>
              <a:rPr b="1"/>
              <a:t>Formel</a:t>
            </a:r>
            <a:r>
              <a:t>: </a:t>
            </a:r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𝜒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=∑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𝐸</m:t>
                    </m:r>
                  </m:den>
                </m:f>
              </m:oMath>
            </a14:m>
            <a:endParaRPr/>
          </a:p>
          <a:p>
            <a:pPr lvl="1"/>
            <a:r>
              <a:t>O: beobachtete Häufigkeit</a:t>
            </a:r>
          </a:p>
          <a:p>
            <a:pPr lvl="1"/>
            <a:r>
              <a:t>E: erwartete Häufigkeit</a:t>
            </a:r>
          </a:p>
          <a:p>
            <a:pPr lvl="0"/>
            <a:r>
              <a:rPr b="1"/>
              <a:t>Freiheitsgrade</a:t>
            </a:r>
            <a:r>
              <a:t>: (Zeilen - 1) × (Spalten - 1)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1: Einführung &amp; Organisatorisches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Beispiel‑Methoden /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Lage‑ &amp; Streuungsmaße, Häufigkeiten, Balken‑/Liniendiagramme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Korrelation, t‑Test, ANOVA, χ²‑Test, Konfidenz­intervalle, Regressionsdiagnostik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Lineare/Logistische Regression, Random Forest, Zeitreihen‑Forecasts, Konfidenz­intervalle für Prognosen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Simulation (Monte‑Carlo), Lineare/Ganzzahl‑Optimierung, Entscheidungsbäume mit Unsicherheits‑Berücksichtigung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Anpassungstest (Goodness-of-Fit)</a:t>
            </a:r>
            <a:r>
              <a:t>: Vergleich mit theoretischer Verteilung</a:t>
            </a:r>
          </a:p>
          <a:p>
            <a:pPr lvl="1"/>
            <a:r>
              <a:t>Anwendung: Prüfung, ob Würfel fair ist</a:t>
            </a:r>
          </a:p>
          <a:p>
            <a:pPr lvl="1"/>
            <a:r>
              <a:t>R-Code: </a:t>
            </a:r>
            <a:r>
              <a:rPr>
                <a:latin typeface="Courier"/>
              </a:rPr>
              <a:t>chisq.test(observed, p = expected_prob)</a:t>
            </a:r>
          </a:p>
          <a:p>
            <a:pPr lvl="0"/>
            <a:r>
              <a:rPr b="1"/>
              <a:t>Unabhängigkeitstest</a:t>
            </a:r>
            <a:r>
              <a:t>: Zusammenhang zwischen zwei kategorialen Variablen</a:t>
            </a:r>
          </a:p>
          <a:p>
            <a:pPr lvl="1"/>
            <a:r>
              <a:t>Anwendung: Zusammenhang zwischen Geschlecht und Studienfach</a:t>
            </a:r>
          </a:p>
          <a:p>
            <a:pPr lvl="1"/>
            <a:r>
              <a:t>R-Code: </a:t>
            </a:r>
            <a:r>
              <a:rPr>
                <a:latin typeface="Courier"/>
              </a:rPr>
              <a:t>chisq.test(table(daten$var1, daten$var2))</a:t>
            </a:r>
          </a:p>
          <a:p>
            <a:pPr lvl="0"/>
            <a:r>
              <a:rPr b="1"/>
              <a:t>Homogenitätstest</a:t>
            </a:r>
            <a:r>
              <a:t>: Vergleich von Verteilungen in verschiedenen Gruppen</a:t>
            </a:r>
          </a:p>
          <a:p>
            <a:pPr lvl="1"/>
            <a:r>
              <a:t>Anwendung: Gleiche Verteilung einer Variablen in verschiedenen Populationen</a:t>
            </a:r>
          </a:p>
          <a:p>
            <a:pPr lvl="1"/>
            <a:r>
              <a:t>R-Code: ähnlich zum Unabhängigkeitstest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Unabhängigkeit der Beobachtungen</a:t>
            </a:r>
            <a:r>
              <a:t>: Keine wiederholten Messungen</a:t>
            </a:r>
          </a:p>
          <a:p>
            <a:pPr lvl="0"/>
            <a:r>
              <a:rPr b="1"/>
              <a:t>Erwartete Häufigkeiten</a:t>
            </a:r>
            <a:r>
              <a:t>: Idealerweise &gt; 5 in jeder Zelle</a:t>
            </a:r>
          </a:p>
          <a:p>
            <a:pPr lvl="0"/>
            <a:r>
              <a:rPr b="1"/>
              <a:t>Alternativen bei Verletzung der Voraussetzungen</a:t>
            </a:r>
            <a:r>
              <a:t>:</a:t>
            </a:r>
          </a:p>
          <a:p>
            <a:pPr lvl="1"/>
            <a:r>
              <a:t>Fisher’s Exakter Test: Für kleine Stichproben</a:t>
            </a:r>
          </a:p>
          <a:p>
            <a:pPr lvl="1"/>
            <a:r>
              <a:t>Yates-Korrektur: Für 2×2-Tabellen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Einfacher Chi-Quadrat-Test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Kontingenztabelle erstellen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kontingenztabelle &lt;- 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kategorie1,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Chi-Quadrat-Test durchführen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(kontingenztabelle)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Residuen anzeigen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residuals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Effektstärken für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Phi-Koeffizient</a:t>
            </a:r>
            <a:r>
              <a:t>: Für 2×2-Tabellen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𝜙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e>
                </m:rad>
              </m:oMath>
            </a14:m>
            <a:endParaRPr/>
          </a:p>
          <a:p>
            <a:pPr lvl="1"/>
            <a:r>
              <a:t>R-Code: </a:t>
            </a:r>
            <a:r>
              <a:rPr>
                <a:latin typeface="Courier"/>
              </a:rPr>
              <a:t>sqrt(chi_test$statistic / sum(kontingenztabelle))</a:t>
            </a:r>
          </a:p>
          <a:p>
            <a:pPr lvl="0"/>
            <a:r>
              <a:rPr b="1"/>
              <a:t>Cramér’s V</a:t>
            </a:r>
            <a:r>
              <a:t>: Für größere Tabellen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𝑉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>
                            <a:latin typeface="Cambria Math" panose="02040503050406030204" pitchFamily="18" charset="0"/>
                          </a:rPr>
                          <m:t>min</m:t>
                        </m:r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e>
                </m:rad>
              </m:oMath>
            </a14:m>
            <a:endParaRPr/>
          </a:p>
          <a:p>
            <a:pPr lvl="1"/>
            <a:r>
              <a:t>R-Code: </a:t>
            </a:r>
            <a:r>
              <a:rPr>
                <a:latin typeface="Courier"/>
              </a:rPr>
              <a:t>library(vcd); assocstats(kontingenztabelle)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kategorialer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Balkendiagramme</a:t>
            </a:r>
            <a:r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beside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legend.text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"lightblue"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"salmon"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/>
            <a:r>
              <a:rPr b="1"/>
              <a:t>Mosaikplots</a:t>
            </a:r>
            <a:r>
              <a:t>: Visualisierung von Kontingenztabellen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(vcd)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mosaic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shade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legend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labeling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labeling_border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rot_labels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)))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Marktforschung</a:t>
            </a:r>
            <a:r>
              <a:t>: Zusammenhänge zwischen demografischen Merkmalen und Kaufverhalten</a:t>
            </a:r>
          </a:p>
          <a:p>
            <a:pPr lvl="0"/>
            <a:r>
              <a:rPr b="1"/>
              <a:t>Medizin</a:t>
            </a:r>
            <a:r>
              <a:t>: Zusammenhänge zwischen Risikofaktoren und Krankheiten</a:t>
            </a:r>
          </a:p>
          <a:p>
            <a:pPr lvl="0"/>
            <a:r>
              <a:rPr b="1"/>
              <a:t>Sozialforschung</a:t>
            </a:r>
            <a:r>
              <a:t>: Analyse von Umfrageergebnissen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Tests für kategoriale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McNemar-Test</a:t>
            </a:r>
            <a:r>
              <a:t>: Für abhängige Stichproben (vor-nach-Vergleich)</a:t>
            </a:r>
          </a:p>
          <a:p>
            <a:pPr lvl="1"/>
            <a:r>
              <a:t>R-Code: </a:t>
            </a:r>
            <a:r>
              <a:rPr>
                <a:latin typeface="Courier"/>
              </a:rPr>
              <a:t>mcnemar.test(table(vor, nach))</a:t>
            </a:r>
          </a:p>
          <a:p>
            <a:pPr lvl="0"/>
            <a:r>
              <a:rPr b="1"/>
              <a:t>Cochran-Mantel-Haenszel-Test</a:t>
            </a:r>
            <a:r>
              <a:t>: Für stratifizierte Tabellen</a:t>
            </a:r>
          </a:p>
          <a:p>
            <a:pPr lvl="1"/>
            <a:r>
              <a:t>R-Code: </a:t>
            </a:r>
            <a:r>
              <a:rPr>
                <a:latin typeface="Courier"/>
              </a:rPr>
              <a:t>mantelhaen.test(x)</a:t>
            </a:r>
          </a:p>
          <a:p>
            <a:pPr lvl="0"/>
            <a:r>
              <a:rPr b="1"/>
              <a:t>Loglineare Modelle</a:t>
            </a:r>
            <a:r>
              <a:t>: Für komplexe Zusammenhänge in mehrdimensionalen Tabellen</a:t>
            </a:r>
          </a:p>
          <a:p>
            <a:pPr lvl="1"/>
            <a:r>
              <a:t>R-Code: </a:t>
            </a:r>
            <a:r>
              <a:rPr>
                <a:latin typeface="Courier"/>
              </a:rPr>
              <a:t>glm(count ~ var1 * var2, family = poisson, data = daten)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Analyse mit regulären Ausdrücken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Grundlegende reguläre Ausdrücke in R</a:t>
            </a:r>
            <a:r>
              <a:t>:</a:t>
            </a:r>
          </a:p>
          <a:p>
            <a:pPr lvl="1"/>
            <a:r>
              <a:rPr>
                <a:latin typeface="Courier"/>
              </a:rPr>
              <a:t>^</a:t>
            </a:r>
            <a:r>
              <a:t> (Anfang), `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12: Abschluss und Ausblick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Zusammenfassung der wichtigsten Konzepte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Deskriptive Statistik</a:t>
            </a:r>
            <a:r>
              <a:t>: Kennzahlen, Verteilungen, Visualisierung</a:t>
            </a:r>
          </a:p>
          <a:p>
            <a:pPr lvl="0"/>
            <a:r>
              <a:rPr b="1"/>
              <a:t>Inferenzstatistik</a:t>
            </a:r>
            <a:r>
              <a:t>: Stichproben, Hypothesentests, Konfidenzintervalle</a:t>
            </a:r>
          </a:p>
          <a:p>
            <a:pPr lvl="0"/>
            <a:r>
              <a:rPr b="1"/>
              <a:t>Korrelation und Regression</a:t>
            </a:r>
            <a:r>
              <a:t>: Zusammenhänge und Vorhersagen</a:t>
            </a:r>
          </a:p>
          <a:p>
            <a:pPr lvl="0"/>
            <a:r>
              <a:rPr b="1"/>
              <a:t>Kategoriale Datenanalyse</a:t>
            </a:r>
            <a:r>
              <a:t>: Chi-Quadrat-Tests und Kontingenztabellen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Kaggle</a:t>
            </a:r>
          </a:p>
          <a:p>
            <a:pPr lvl="0"/>
            <a:r>
              <a:t>Statistisches Bundesamt</a:t>
            </a:r>
          </a:p>
          <a:p>
            <a:pPr lvl="0"/>
            <a:r>
              <a:t>…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Integration der Methoden an praktischen Beispielen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Fallstudie</a:t>
            </a:r>
            <a:r>
              <a:t>: Durchführung einer vollständigen Datenanalyse</a:t>
            </a:r>
          </a:p>
          <a:p>
            <a:pPr marL="685800" lvl="1" indent="-342900">
              <a:buAutoNum type="arabicPeriod"/>
            </a:pPr>
            <a:r>
              <a:t>Datenimport und -bereinigung</a:t>
            </a:r>
          </a:p>
          <a:p>
            <a:pPr marL="685800" lvl="1" indent="-342900">
              <a:buAutoNum type="arabicPeriod"/>
            </a:pPr>
            <a:r>
              <a:t>Explorative Datenanalyse</a:t>
            </a:r>
          </a:p>
          <a:p>
            <a:pPr marL="685800" lvl="1" indent="-342900">
              <a:buAutoNum type="arabicPeriod"/>
            </a:pPr>
            <a:r>
              <a:t>Hypothesenbildung</a:t>
            </a:r>
          </a:p>
          <a:p>
            <a:pPr marL="685800" lvl="1" indent="-342900">
              <a:buAutoNum type="arabicPeriod"/>
            </a:pPr>
            <a:r>
              <a:t>Statistische Tests</a:t>
            </a:r>
          </a:p>
          <a:p>
            <a:pPr marL="685800" lvl="1" indent="-342900">
              <a:buAutoNum type="arabicPeriod"/>
            </a:pPr>
            <a:r>
              <a:t>Modellierung (Regression)</a:t>
            </a:r>
          </a:p>
          <a:p>
            <a:pPr marL="685800" lvl="1" indent="-342900">
              <a:buAutoNum type="arabicPeriod"/>
            </a:pPr>
            <a:r>
              <a:t>Interpretation und Berichterstattung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Bewertungskriterien für die Hausarbeit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Datenauswahl und -aufbereitung</a:t>
            </a:r>
            <a:r>
              <a:t>: Sinnvolle Auswahl, korrekte Aufbereitung</a:t>
            </a:r>
          </a:p>
          <a:p>
            <a:pPr lvl="0"/>
            <a:r>
              <a:rPr b="1"/>
              <a:t>Methodik</a:t>
            </a:r>
            <a:r>
              <a:t>: Angemessene Auswahl und korrekte Anwendung statistischer Verfahren</a:t>
            </a:r>
          </a:p>
          <a:p>
            <a:pPr lvl="0"/>
            <a:r>
              <a:rPr b="1"/>
              <a:t>Visualisierung</a:t>
            </a:r>
            <a:r>
              <a:t>: Informative, korrekte und ästhetisch ansprechende Grafiken</a:t>
            </a:r>
          </a:p>
          <a:p>
            <a:pPr lvl="0"/>
            <a:r>
              <a:rPr b="1"/>
              <a:t>Interpretation</a:t>
            </a:r>
            <a:r>
              <a:t>: Korrekte Deutung der Ergebnisse, Verständnis der Grenzen</a:t>
            </a:r>
          </a:p>
          <a:p>
            <a:pPr lvl="0"/>
            <a:r>
              <a:rPr b="1"/>
              <a:t>Dokumentation</a:t>
            </a:r>
            <a:r>
              <a:t>: Klare, nachvollziehbare Darstellung der Analyse mit R Markdown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Mehrfaktorielle ANOVA</a:t>
            </a:r>
            <a:r>
              <a:t>: Analyse mehrerer Einflussfaktoren und ihrer Interaktionen</a:t>
            </a:r>
          </a:p>
          <a:p>
            <a:pPr lvl="0"/>
            <a:r>
              <a:rPr b="1"/>
              <a:t>Multiple Regression</a:t>
            </a:r>
            <a:r>
              <a:t>: Mehrere unabhängige Variablen</a:t>
            </a:r>
          </a:p>
          <a:p>
            <a:pPr lvl="0"/>
            <a:r>
              <a:rPr b="1"/>
              <a:t>Nicht-parametrische Verfahren</a:t>
            </a:r>
            <a:r>
              <a:t>: Alternativen bei Verletzung der Normalverteilungsannahme</a:t>
            </a:r>
          </a:p>
          <a:p>
            <a:pPr lvl="0"/>
            <a:r>
              <a:rPr b="1"/>
              <a:t>Zeitreihenanalyse</a:t>
            </a:r>
            <a:r>
              <a:t>: Analyse von Daten mit zeitlicher Struktur</a:t>
            </a:r>
          </a:p>
          <a:p>
            <a:pPr lvl="0"/>
            <a:r>
              <a:rPr b="1"/>
              <a:t>Faktorenanalyse</a:t>
            </a:r>
            <a:r>
              <a:t>: Reduktion von Variablen auf latente Faktoren</a:t>
            </a:r>
          </a:p>
          <a:p>
            <a:pPr lvl="0"/>
            <a:r>
              <a:rPr b="1"/>
              <a:t>Clusteranalyse</a:t>
            </a:r>
            <a:r>
              <a:t>: Identifikation von Gruppen in Daten</a:t>
            </a:r>
          </a:p>
          <a:p>
            <a:pPr lvl="0"/>
            <a:r>
              <a:rPr b="1"/>
              <a:t>Machine Learning</a:t>
            </a:r>
            <a:r>
              <a:t>: Vorhersagemodelle und Klassifikation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Hinweise für statistisches 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Reproduzierbarkeit</a:t>
            </a:r>
            <a:r>
              <a:t>: Verwendung von R Markdown für nachvollziehbare Analysen</a:t>
            </a:r>
          </a:p>
          <a:p>
            <a:pPr lvl="0"/>
            <a:r>
              <a:rPr b="1"/>
              <a:t>Visualisierung vor Berechnung</a:t>
            </a:r>
            <a:r>
              <a:t>: Daten immer zuerst visualisieren</a:t>
            </a:r>
          </a:p>
          <a:p>
            <a:pPr lvl="0"/>
            <a:r>
              <a:rPr b="1"/>
              <a:t>Datenvalidierung</a:t>
            </a:r>
            <a:r>
              <a:t>: Überprüfung auf Ausreißer, fehlende Werte, unmögliche Werte</a:t>
            </a:r>
          </a:p>
          <a:p>
            <a:pPr lvl="0"/>
            <a:r>
              <a:rPr b="1"/>
              <a:t>Kritisches Denken</a:t>
            </a:r>
            <a:r>
              <a:t>: Hinterfragen von Ergebnissen und Methoden</a:t>
            </a:r>
          </a:p>
          <a:p>
            <a:pPr lvl="0"/>
            <a:r>
              <a:rPr b="1"/>
              <a:t>Effektgrößen beachten</a:t>
            </a:r>
            <a:r>
              <a:t>: Nicht nur auf p-Werte fixieren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Ressourcen für das Selbststudium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Bücher</a:t>
            </a:r>
            <a:r>
              <a:t>:</a:t>
            </a:r>
          </a:p>
          <a:p>
            <a:pPr lvl="1"/>
            <a:r>
              <a:t>“R for Data Science” von Hadley Wickham und Garrett Grolemund</a:t>
            </a:r>
          </a:p>
          <a:p>
            <a:pPr lvl="1"/>
            <a:r>
              <a:t>“Discovering Statistics Using R” von Andy Field</a:t>
            </a:r>
          </a:p>
          <a:p>
            <a:pPr lvl="1"/>
            <a:r>
              <a:t>“An Introduction to Statistical Learning” von James, Witten, Hastie und Tibshirani</a:t>
            </a:r>
          </a:p>
          <a:p>
            <a:pPr lvl="0"/>
            <a:r>
              <a:rPr b="1"/>
              <a:t>Online-Ressourcen</a:t>
            </a:r>
            <a:r>
              <a:t>:</a:t>
            </a:r>
          </a:p>
          <a:p>
            <a:pPr lvl="1"/>
            <a:r>
              <a:t>RStudio Cheatsheets: https://www.rstudio.com/resources/cheatsheets/</a:t>
            </a:r>
          </a:p>
          <a:p>
            <a:pPr lvl="1"/>
            <a:r>
              <a:t>R-bloggers: https://www.r-bloggers.com/</a:t>
            </a:r>
          </a:p>
          <a:p>
            <a:pPr lvl="1"/>
            <a:r>
              <a:t>Datacamp-Kurse: https://www.datacamp.com/courses/tech:r</a:t>
            </a:r>
          </a:p>
          <a:p>
            <a:pPr lvl="1"/>
            <a:r>
              <a:t>Stackoverflow für R-spezifische Fragen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Datenkritisches Denken und ethische Aspekte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Datenqualität und -herkunft</a:t>
            </a:r>
            <a:r>
              <a:t>: Kritische Bewertung von Datenquellen</a:t>
            </a:r>
          </a:p>
          <a:p>
            <a:pPr lvl="0"/>
            <a:r>
              <a:rPr b="1"/>
              <a:t>Fallstricke der Statistik</a:t>
            </a:r>
            <a:r>
              <a:t>: Häufige Fehlinterpretationen und wie man sie vermeidet</a:t>
            </a:r>
          </a:p>
          <a:p>
            <a:pPr lvl="0"/>
            <a:r>
              <a:rPr b="1"/>
              <a:t>Ethik in der Datenanalyse</a:t>
            </a:r>
            <a:r>
              <a:t>: Datenschutz, Fairness, Transparenz</a:t>
            </a:r>
          </a:p>
          <a:p>
            <a:pPr lvl="0"/>
            <a:r>
              <a:rPr b="1"/>
              <a:t>Kommunikation statistischer Ergebnisse</a:t>
            </a:r>
            <a:r>
              <a:t>: Verantwortungsvoller Umgang mit Daten in der Öffentlichkeit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Abschlussdiskussion und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Offene Fragen</a:t>
            </a:r>
            <a:r>
              <a:t>: Klärung verbleibender Unklarheiten</a:t>
            </a:r>
          </a:p>
          <a:p>
            <a:pPr lvl="0"/>
            <a:r>
              <a:rPr b="1"/>
              <a:t>Rückblick</a:t>
            </a:r>
            <a:r>
              <a:t>: Was waren die wichtigsten Erkenntnisse?</a:t>
            </a:r>
          </a:p>
          <a:p>
            <a:pPr lvl="0"/>
            <a:r>
              <a:rPr b="1"/>
              <a:t>Ausblick</a:t>
            </a:r>
            <a:r>
              <a:t>: Wie können die Studierenden die erlernten Methoden in ihren Abschlussarbeiten anwenden?</a:t>
            </a:r>
          </a:p>
          <a:p>
            <a:pPr lvl="0"/>
            <a:r>
              <a:rPr b="1"/>
              <a:t>Kursevaluation</a:t>
            </a:r>
            <a:r>
              <a:t>: Feedback zum Seminar und Verbesserungsvorschläge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Tipp des Tages: Statistische Fallstricke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 Dredging (p-Hacking)</a:t>
            </a:r>
            <a:r>
              <a:t>: Nicht so lange testen, bis ein signifikantes Ergebnis erscheint</a:t>
            </a:r>
          </a:p>
          <a:p>
            <a:pPr lvl="0"/>
            <a:r>
              <a:rPr b="1"/>
              <a:t>HARKing (Hypothesizing After Results are Known)</a:t>
            </a:r>
            <a:r>
              <a:t>: Hypothesen vor der Analyse festlegen</a:t>
            </a:r>
          </a:p>
          <a:p>
            <a:pPr lvl="0"/>
            <a:r>
              <a:rPr b="1"/>
              <a:t>Cherry Picking</a:t>
            </a:r>
            <a:r>
              <a:t>: Alle relevanten Ergebnisse berichten, nicht nur die “schönen”</a:t>
            </a:r>
          </a:p>
          <a:p>
            <a:pPr lvl="0"/>
            <a:r>
              <a:rPr b="1"/>
              <a:t>Überinterpretation von p-Werten</a:t>
            </a:r>
            <a:r>
              <a:t>: p &lt; 0.05 bedeutet nicht “wahr” oder “wichtig”</a:t>
            </a:r>
          </a:p>
          <a:p>
            <a:pPr lvl="0"/>
            <a:r>
              <a:rPr b="1"/>
              <a:t>Ignorieren von Effektgrößen</a:t>
            </a:r>
            <a:r>
              <a:t>: Praktische Bedeutsamkeit ist oft wichtiger als statistische Signifikanz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nutzen wir R?</a:t>
            </a:r>
          </a:p>
        </p:txBody>
      </p:sp>
      <p:pic>
        <p:nvPicPr>
          <p:cNvPr id="3" name="Picture 1" descr="images/r-vs-pyth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SPSS</a:t>
            </a:r>
          </a:p>
          <a:p>
            <a:pPr lvl="0"/>
            <a:r>
              <a:t>SAS</a:t>
            </a:r>
          </a:p>
          <a:p>
            <a:pPr lvl="0"/>
            <a:r>
              <a:t>Python</a:t>
            </a:r>
          </a:p>
          <a:p>
            <a:pPr lvl="0"/>
            <a:r>
              <a:t>Scala</a:t>
            </a:r>
          </a:p>
          <a:p>
            <a:pPr lvl="0"/>
            <a:r>
              <a:t>Julia</a:t>
            </a:r>
          </a:p>
          <a:p>
            <a:pPr lvl="0"/>
            <a:r>
              <a:t>PSPP</a:t>
            </a:r>
          </a:p>
          <a:p>
            <a:pPr lvl="0"/>
            <a:r>
              <a:t>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R: Statistische Programmiersprache und Umgebung</a:t>
            </a:r>
          </a:p>
          <a:p>
            <a:pPr lvl="0"/>
            <a:r>
              <a:t>Nachfolger von S (Unnützes Wissen, Teil 1)</a:t>
            </a:r>
          </a:p>
          <a:p>
            <a:pPr lvl="0"/>
            <a:r>
              <a:t>Großer Vorteil: R ist von Statistikern für Statistiker</a:t>
            </a:r>
          </a:p>
          <a:p>
            <a:pPr lvl="0"/>
            <a:r>
              <a:t>Großer Nachteil: R ist von Statistikern für Statistiker</a:t>
            </a:r>
          </a:p>
          <a:p>
            <a:pPr lvl="0"/>
            <a:r>
              <a:t>Open Source</a:t>
            </a:r>
          </a:p>
          <a:p>
            <a:pPr lvl="0"/>
            <a:r>
              <a:t>Packages (Libraries) erweitern den Umfang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“Wenn R ein Pferd ist, dann ist RStudio der Sattel.”</a:t>
            </a:r>
          </a:p>
          <a:p>
            <a:pPr lvl="0"/>
            <a:r>
              <a:t>Entwickelt von RStudio PBC, heute Posit PBC</a:t>
            </a:r>
          </a:p>
          <a:p>
            <a:pPr lvl="0"/>
            <a:r>
              <a:t>Kostenlos für den Heimgebrauch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Sozusagen der “Arbeitsspeicher”</a:t>
            </a:r>
          </a:p>
          <a:p>
            <a:pPr lvl="0"/>
            <a:r>
              <a:t>Enthält nicht nur Objekte, sondern auch Packages</a:t>
            </a:r>
          </a:p>
          <a:p>
            <a:pPr lvl="0"/>
            <a:r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t>R lädt alles (!) in den Arbeitsspeicher.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 als Taschenrechner</a:t>
            </a:r>
          </a:p>
          <a:p>
            <a:pPr lvl="0"/>
            <a:r>
              <a:t>Objekt- und Funktionsstruktur in R</a:t>
            </a:r>
          </a:p>
          <a:p>
            <a:pPr lvl="0"/>
            <a:r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t>Beispiele: </a:t>
            </a:r>
            <a:r>
              <a:rPr>
                <a:latin typeface="Courier"/>
              </a:rPr>
              <a:t>plot()</a:t>
            </a:r>
            <a:r>
              <a:t>, </a:t>
            </a:r>
            <a:r>
              <a:rPr>
                <a:latin typeface="Courier"/>
              </a:rPr>
              <a:t>summary()</a:t>
            </a:r>
            <a:r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Character</a:t>
            </a:r>
          </a:p>
          <a:p>
            <a:pPr lvl="0"/>
            <a:r>
              <a:t>Numerisch: integer und double</a:t>
            </a:r>
          </a:p>
          <a:p>
            <a:pPr lvl="0"/>
            <a:r>
              <a:t>Factor</a:t>
            </a:r>
          </a:p>
          <a:p>
            <a:pPr lvl="0"/>
            <a:r>
              <a:t>Datum</a:t>
            </a:r>
          </a:p>
          <a:p>
            <a:pPr lvl="0"/>
            <a:r>
              <a:t>Dynamic typing und Bedeutung korrekter Datentypen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Werkzeuge für Datenanalyse in der Bachelor-Arbeit</a:t>
            </a:r>
          </a:p>
          <a:p>
            <a:pPr lvl="0"/>
            <a:r>
              <a:t>Grundkenntnisse Statistik, nicht nur für die Uni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pic>
        <p:nvPicPr>
          <p:cNvPr id="3" name="Picture 1" descr="images/data-structur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Vektor: Liste mit gleichen Datentypen</a:t>
            </a:r>
          </a:p>
          <a:p>
            <a:pPr lvl="0"/>
            <a:r>
              <a:t>Dataframe: Tabelle mit Vektoren als Spalten</a:t>
            </a:r>
          </a:p>
          <a:p>
            <a:pPr lvl="0"/>
            <a:r>
              <a:t>Liste: verschiedene Datentypen</a:t>
            </a:r>
          </a:p>
          <a:p>
            <a:pPr lvl="0"/>
            <a:r>
              <a:t>Matrix: Tabelle nur mit gleichen Datentypen</a:t>
            </a:r>
          </a:p>
          <a:p>
            <a:pPr lvl="0"/>
            <a:r>
              <a:t>Array: Dreidimensionale Matrix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Zentrales Konzept in R</a:t>
            </a:r>
          </a:p>
          <a:p>
            <a:pPr lvl="0"/>
            <a:r>
              <a:t>Struktur: Zeilen für Observationen, Spalten für Attribute</a:t>
            </a:r>
          </a:p>
          <a:p>
            <a:pPr lvl="0"/>
            <a:r>
              <a:t>Zugriff auf Spalten über Dollarzeichen (</a:t>
            </a:r>
            <a:r>
              <a:rPr>
                <a:latin typeface="Courier"/>
              </a:rPr>
              <a:t>$</a:t>
            </a:r>
            <a: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2: Deskriptive Statistik 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talk about money</a:t>
            </a:r>
          </a:p>
        </p:txBody>
      </p:sp>
      <p:pic>
        <p:nvPicPr>
          <p:cNvPr id="3" name="Picture 1" descr="images/einkommen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könnte man die Einkommensverteilung beschreiben?</a:t>
            </a:r>
          </a:p>
        </p:txBody>
      </p:sp>
      <p:pic>
        <p:nvPicPr>
          <p:cNvPr id="3" name="Picture 1" descr="images/einkommensschichtu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Was: Grafische Darstellung der Häufigkeitsverteilung in Klassen</a:t>
            </a:r>
          </a:p>
          <a:p>
            <a:pPr lvl="0"/>
            <a:r>
              <a:t>Bestandteile: X-Achse (Werte), Y-Achse (Häufigkeit), Balken (Klassenhäufigkeit)</a:t>
            </a:r>
          </a:p>
          <a:p>
            <a:pPr lvl="0"/>
            <a:r>
              <a:t>Wozu: Schneller Überblick über Datenverteilung und -muster</a:t>
            </a:r>
          </a:p>
          <a:p>
            <a:pPr lvl="0"/>
            <a:r>
              <a:t>Interpretation: Form (symmetrisch/schief), Modalität (uni-/multimodal), Ausreißer</a:t>
            </a:r>
          </a:p>
          <a:p>
            <a:pPr lvl="0"/>
            <a:r>
              <a:t>Wichtig: Klassenanzahl beeinflusst sichtbare Form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sind statistische Kennzahlen wichtig?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t>: Unterschiedliche Datensätze werden vergleichbar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t>: Prüfung von Hypothesen und Interpretation von Experimenten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Einführung in R und RStudio</a:t>
            </a:r>
          </a:p>
          <a:p>
            <a:pPr lvl="0"/>
            <a:r>
              <a:t>Datenimport und -aufbereitung</a:t>
            </a:r>
          </a:p>
          <a:p>
            <a:pPr lvl="0"/>
            <a:r>
              <a:t>Explorative Datenanalyse</a:t>
            </a:r>
          </a:p>
          <a:p>
            <a:pPr lvl="0"/>
            <a:r>
              <a:t>Datenvisualisierung</a:t>
            </a:r>
          </a:p>
          <a:p>
            <a:pPr lvl="0"/>
            <a:r>
              <a:t>Wahrscheinlichkeitsrechnung</a:t>
            </a:r>
          </a:p>
          <a:p>
            <a:pPr lvl="0"/>
            <a:r>
              <a:t>Lineare Regression</a:t>
            </a:r>
          </a:p>
          <a:p>
            <a:pPr lvl="0"/>
            <a:r>
              <a:t>Hypothesentests</a:t>
            </a:r>
          </a:p>
          <a:p>
            <a:pPr lvl="0"/>
            <a:r>
              <a:t>Korrelationen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Beispielanwendung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Durchschnittswerte, Summenbetrachtungen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Durchschnittseinkommen einer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 Werte, robust gegen Ausreißer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Typisches Haushaltseinkommen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Streuung, Qualitätskontrolle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Produktionsgenauigkeit in der Fertigung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Verteilungsform, Ausreißererkennung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Identifikation von Ungleichheiten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Abweichungen von der Normalverteilung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im Finanzwesen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t>Möglichkeit der </a:t>
            </a:r>
            <a:r>
              <a:rPr b="1"/>
              <a:t>Stichprobenerhebung</a:t>
            </a:r>
            <a:r>
              <a:t> statt Vollerhebung</a:t>
            </a:r>
          </a:p>
          <a:p>
            <a:pPr lvl="0"/>
            <a:r>
              <a:t>Basis für </a:t>
            </a:r>
            <a:r>
              <a:rPr b="1"/>
              <a:t>statistische Modellierung</a:t>
            </a:r>
            <a:r>
              <a:t> und </a:t>
            </a:r>
            <a:r>
              <a:rPr b="1"/>
              <a:t>Vorhersagen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t>: Systematische Variation zwischen Teilgruppen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 / ungewöhnlich / unmöglich</a:t>
            </a:r>
          </a:p>
        </p:txBody>
      </p:sp>
      <p:pic>
        <p:nvPicPr>
          <p:cNvPr id="3" name="Picture 1" descr="images/hadlu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Nutzen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Referenzwerte (z.B. Blutdruck, BMI)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Diagnostik, Risikoeinschätzung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Volatilität (Standardabweichung)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von Anlagen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Prozessfähigkeitsindizes (basierend auf σ)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Optimierung von Produktionsprozessen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Gini-Koeffizient (basierend auf Verteilung)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Ungleichheitsmaße in der Gesellschaft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Durchschnittstemperaturen + Extremwerte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Klimaforschung, Wettervorhersage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pic>
        <p:nvPicPr>
          <p:cNvPr id="3" name="Picture 1" descr="images/mean-mode-media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Mean bezeichnet das arithmetische Mittel, häufig als „Durchschnitt” bezeichnet: mean()</a:t>
            </a:r>
          </a:p>
          <a:p>
            <a:pPr lvl="0"/>
            <a:r>
              <a:t>Neben dem arithmetischen Mittel existieren weitere Mittelwerte, zum Beispiel das geometrische Mittel</a:t>
            </a:r>
          </a:p>
          <a:p>
            <a:pPr lvl="0"/>
            <a:r>
              <a:t>Der Median ist weniger anfällig für Ausreißer: median()</a:t>
            </a:r>
          </a:p>
          <a:p>
            <a:pPr lvl="0"/>
            <a:r>
              <a:t>Der Modalwert kann auch mit kategorialen Variablen umgehen</a:t>
            </a:r>
          </a:p>
          <a:p>
            <a:pPr lvl="0"/>
            <a:r>
              <a:t>In R existiert kein Befehl für den Modalwert ☹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Merke</a:t>
            </a:r>
          </a:p>
        </p:txBody>
      </p:sp>
      <p:pic>
        <p:nvPicPr>
          <p:cNvPr id="3" name="Picture 1" descr="images/meme-durchschnit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It really happened</a:t>
            </a:r>
          </a:p>
        </p:txBody>
      </p:sp>
      <p:pic>
        <p:nvPicPr>
          <p:cNvPr id="3" name="Picture 1" descr="images/clinton-averag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Auch die MOPO…</a:t>
            </a:r>
          </a:p>
        </p:txBody>
      </p:sp>
      <p:pic>
        <p:nvPicPr>
          <p:cNvPr id="3" name="Picture 1" descr="images/Bildschirmfoto%202025-05-09%20um%2011.34.3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t>16 Uhr: #68430031</a:t>
            </a:r>
          </a:p>
          <a:p>
            <a:pPr lvl="1"/>
            <a:r>
              <a:t>18 Uhr: #68430032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Streuungsmaße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Spannweite ist der einfachste Streuungsparameter</a:t>
            </a:r>
          </a:p>
          <a:p>
            <a:pPr lvl="0"/>
            <a:r>
              <a:t>Berechnung: Maximum - Minimum</a:t>
            </a:r>
          </a:p>
          <a:p>
            <a:pPr lvl="0"/>
            <a:r>
              <a:t>Sehr anfällig für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diff(range(data))</a:t>
            </a:r>
            <a:r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Robusteres Streuungsmaß, das Ausreißer besser berücksichtigt</a:t>
            </a:r>
          </a:p>
          <a:p>
            <a:pPr lvl="0"/>
            <a:r>
              <a:t>Berechnung: 75%-Quartil minus 25%-Quartil (Q3 - Q1)</a:t>
            </a:r>
          </a:p>
          <a:p>
            <a:pPr lvl="0"/>
            <a:r>
              <a:t>Enthält die mittleren 50% der 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IQR(data)</a:t>
            </a:r>
            <a:r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Durchschnittliche quadratische Abweichung vom Mittelwert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Berechnung für Stichprobe (korrigierte Varianz):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−1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‾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Einheit: Quadrat der Einheit der Ursprungsdaten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var(data)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pic>
        <p:nvPicPr>
          <p:cNvPr id="3" name="Picture 1" descr="images/Standard_deviation_diagram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Wurzel aus der Varianz: Dieselbe Einheit wie die Ursprungsdaten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Berechnung für Stichprobe: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‾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In R: </a:t>
            </a:r>
            <a:r>
              <a:rPr>
                <a:latin typeface="Courier"/>
              </a:rPr>
              <a:t>sd(data)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Bei normalverteilten Daten liegen ca. 68% der Werte innerhalb von μ ± σ (Mittelwert ± 1 Standardabweichung)</a:t>
            </a:r>
          </a:p>
          <a:p>
            <a:pPr lvl="0"/>
            <a:r>
              <a:t>Ca. 95% der Werte liegen innerhalb von μ ± 2σ</a:t>
            </a:r>
          </a:p>
          <a:p>
            <a:pPr lvl="0"/>
            <a:r>
              <a:t>Ca. 99,7% der Werte liegen innerhalb von μ ± 3σ (“Drei-Sigma-Regel”)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Formparameter</a:t>
            </a:r>
          </a:p>
        </p:txBody>
      </p:sp>
      <p:pic>
        <p:nvPicPr>
          <p:cNvPr id="3" name="Picture 1" descr="images/3-s2.0-B9780128207178000087-f05-03-9780128207178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Asymmetrie einer Verteilung</a:t>
            </a:r>
          </a:p>
          <a:p>
            <a:pPr lvl="0"/>
            <a:r>
              <a:t>Positive Schiefe: rechtsschiefe Verteilung (längerer “Schwanz” nach rechts)</a:t>
            </a:r>
          </a:p>
          <a:p>
            <a:pPr lvl="0"/>
            <a:r>
              <a:t>Negative Schiefe: linksschiefe Verteilung (längerer “Schwanz” nach links)</a:t>
            </a:r>
          </a:p>
          <a:p>
            <a:pPr lvl="0"/>
            <a:r>
              <a:t>Schiefe von 0: symmetrische Verteilung (z.B. Normalverteilung)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skewness(data)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“Spitzheit” bzw. “Flachheit” einer Verteilung</a:t>
            </a:r>
          </a:p>
          <a:p>
            <a:pPr lvl="0"/>
            <a:r>
              <a:t>Normalverteilung hat eine Kurtosis von 3 (manchmal als Exzess-Kurtosis = 0 dargestellt)</a:t>
            </a:r>
          </a:p>
          <a:p>
            <a:pPr lvl="0"/>
            <a:r>
              <a:t>Hohe Kurtosis (&gt;3): spitze Verteilung mit “schweren Enden” (mehr Extremwerte)</a:t>
            </a:r>
          </a:p>
          <a:p>
            <a:pPr lvl="0"/>
            <a:r>
              <a:t>Niedrige Kurtosis (&lt;3): flache Verteilung mit “leichten Enden” (weniger Extremwerte)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kurtosis(data)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Welche Note kann ich erwarten?</a:t>
            </a:r>
          </a:p>
        </p:txBody>
      </p:sp>
      <p:pic>
        <p:nvPicPr>
          <p:cNvPr id="3" name="Picture 1" descr="images/grade-distributi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Positionskennwerte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Teile die Daten in gleich große Teile</a:t>
            </a:r>
          </a:p>
          <a:p>
            <a:pPr lvl="0"/>
            <a:r>
              <a:t>Median = 0,5-Quantil (50%-Perzentil)</a:t>
            </a:r>
          </a:p>
          <a:p>
            <a:pPr lvl="0"/>
            <a:r>
              <a:t>Quartile teilen die Daten in vier gleiche Teile:</a:t>
            </a:r>
          </a:p>
          <a:p>
            <a:pPr lvl="1"/>
            <a:r>
              <a:t>Q1 = 0,25-Quantil (25%-Perzentil)</a:t>
            </a:r>
          </a:p>
          <a:p>
            <a:pPr lvl="1"/>
            <a:r>
              <a:t>Q2 = 0,5-Quantil (50%-Perzentil) = Median</a:t>
            </a:r>
          </a:p>
          <a:p>
            <a:pPr lvl="1"/>
            <a:r>
              <a:t>Q3 = 0,75-Quantil (75%-Perzentil)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t> für Quartile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pic>
        <p:nvPicPr>
          <p:cNvPr id="3" name="Picture 1" descr="images/Elements_of_a_boxplot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Visuelle Darstellung von Quartilen und Ausreißern</a:t>
            </a:r>
          </a:p>
          <a:p>
            <a:pPr lvl="0"/>
            <a:r>
              <a:t>Box: Interquartilsabstand (IQR) von Q1 bis Q3</a:t>
            </a:r>
          </a:p>
          <a:p>
            <a:pPr lvl="0"/>
            <a:r>
              <a:t>Mittellinie: Median (Q2)</a:t>
            </a:r>
          </a:p>
          <a:p>
            <a:pPr lvl="0"/>
            <a:r>
              <a:t>Whiskers: Typischerweise bis max. 1,5 × IQR von der Box</a:t>
            </a:r>
          </a:p>
          <a:p>
            <a:pPr lvl="0"/>
            <a:r>
              <a:t>Punkte außerhalb der Whiskers: potenzielle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boxplot(data)</a:t>
            </a:r>
          </a:p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Schiefe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Asymmetrie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Wölbung (Kurtosis)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“Spitzheit”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25 %, 50 %, 75 %-Werte (Quartile)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3: Deskriptive Statistik II &amp; Datenmanipulation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Typischer Ablauf</a:t>
            </a:r>
          </a:p>
        </p:txBody>
      </p:sp>
      <p:pic>
        <p:nvPicPr>
          <p:cNvPr id="3" name="Picture 1" descr="images/CRISP-DM_Process_Diagra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Das Tidyverse-Paket von Hadley Wickham</a:t>
            </a:r>
          </a:p>
          <a:p>
            <a:pPr lvl="0"/>
            <a:r>
              <a:t>Code the way you think</a:t>
            </a:r>
          </a:p>
          <a:p>
            <a:pPr lvl="0"/>
            <a:r>
              <a:t>Enthält Packages wie dplyr und readr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Packages als Erweiterungen zu base R</a:t>
            </a:r>
          </a:p>
          <a:p>
            <a:pPr lvl="0"/>
            <a:r>
              <a:t>Installation über Tools =&gt; Install Packages</a:t>
            </a:r>
          </a:p>
          <a:p>
            <a:pPr lvl="0"/>
            <a:r>
              <a:t>Laden über library(NAME)</a:t>
            </a:r>
          </a:p>
          <a:p>
            <a:pPr lvl="0"/>
            <a:r>
              <a:t>tidyverse und nycflights23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t> Präsenzpflicht, in Ausnahmefällen auch online via Zoom (HU), Aufzeichnungen verfügbar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Beschreiben Sie die Schritte, um eine Tüte Gummibärchen nach Farben zu sortieren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pic>
        <p:nvPicPr>
          <p:cNvPr id="3" name="Picture 1" descr="images/gummibaerch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Öffne die Gummibärchentüte</a:t>
            </a:r>
          </a:p>
          <a:p>
            <a:pPr lvl="0"/>
            <a:r>
              <a:t>Gruppiere die Gummibärchen nach Farbe</a:t>
            </a:r>
          </a:p>
          <a:p>
            <a:pPr lvl="0"/>
            <a:r>
              <a:t>Zähle die Gummibärchen pro Farbe durch</a:t>
            </a:r>
          </a:p>
          <a:p>
            <a:pPr lvl="0"/>
            <a:r>
              <a:t>Zugabe: Sortiere absteigend nach Häufigkeit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t>: Sortierung ändern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5 Datensätze</a:t>
            </a:r>
          </a:p>
          <a:p>
            <a:pPr lvl="1"/>
            <a:r>
              <a:t>flights</a:t>
            </a:r>
          </a:p>
          <a:p>
            <a:pPr lvl="1"/>
            <a:r>
              <a:t>planes</a:t>
            </a:r>
          </a:p>
          <a:p>
            <a:pPr lvl="1"/>
            <a:r>
              <a:t>airlines</a:t>
            </a:r>
          </a:p>
          <a:p>
            <a:pPr lvl="1"/>
            <a:r>
              <a:t>airports</a:t>
            </a:r>
          </a:p>
          <a:p>
            <a:pPr lvl="1"/>
            <a:r>
              <a:t>weather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Demo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 nicht geladen</a:t>
            </a:r>
          </a:p>
          <a:p>
            <a:pPr lvl="0"/>
            <a:r>
              <a:t>Pipe-Symbol falsch verwendet</a:t>
            </a:r>
          </a:p>
          <a:p>
            <a:pPr lvl="0"/>
            <a:r>
              <a:t>Unvollständige Code-Chunks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Datensätze miteinander verbinden</a:t>
            </a:r>
          </a:p>
        </p:txBody>
      </p:sp>
      <p:pic>
        <p:nvPicPr>
          <p:cNvPr id="3" name="Picture 1" descr="images/join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Dateiformate: CSV, JSON, ARFF, Excel, Parquet, u.a.</a:t>
            </a:r>
          </a:p>
          <a:p>
            <a:pPr lvl="0"/>
            <a:r>
              <a:t>Was sind die Vor- und Nachteile der Formate?</a:t>
            </a:r>
          </a:p>
          <a:p>
            <a:pPr lvl="0"/>
            <a:r>
              <a:t>Import-Beispiele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t> Erlaubt, aber…</a:t>
            </a:r>
          </a:p>
          <a:p>
            <a:pPr lvl="0"/>
            <a:r>
              <a:t>Bitte kein </a:t>
            </a:r>
            <a:r>
              <a:rPr b="1"/>
              <a:t>bedeutungsloser Wohlklang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Importzeile aus Code Preview kopieren und ins Notebook kopieren</a:t>
            </a:r>
          </a:p>
          <a:p>
            <a:pPr lvl="0"/>
            <a:r>
              <a:t>library ignorieren (haben wir schon mit dem Tidyverse importiert)</a:t>
            </a:r>
          </a:p>
          <a:p>
            <a:pPr lvl="0"/>
            <a:r>
              <a:t>View(gadata) ignorieren (nervt nur)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4: Datenvisualisierung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 greatest value of a picture is when it forces us to notice what we never expected to see. (John Tukey)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Datenvisualisierung, Teil 2</a:t>
            </a:r>
          </a:p>
        </p:txBody>
      </p:sp>
      <p:pic>
        <p:nvPicPr>
          <p:cNvPr id="3" name="Picture 1" descr="images/Anscombe's_quartet_3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Was ist der Kontext?</a:t>
            </a:r>
          </a:p>
          <a:p>
            <a:pPr lvl="1"/>
            <a:r>
              <a:t>An wen wird kommuniziert?</a:t>
            </a:r>
          </a:p>
          <a:p>
            <a:pPr lvl="1"/>
            <a:r>
              <a:t>Was soll der Empfänger wissen oder tun?</a:t>
            </a:r>
          </a:p>
          <a:p>
            <a:pPr lvl="1"/>
            <a:r>
              <a:t>Welche Daten sind vorhanden, um den Case zu untermauern?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2"/>
            </a:pPr>
            <a:r>
              <a:t>Welche ist das passendste Visualierung?</a:t>
            </a:r>
          </a:p>
          <a:p>
            <a:pPr lvl="1"/>
            <a:r>
              <a:t>Ein oder zwei Zahlen, die im Fokus stehen? =&gt; Text!</a:t>
            </a:r>
          </a:p>
          <a:p>
            <a:pPr lvl="1"/>
            <a:r>
              <a:t>Liniendiagramme für continuous data</a:t>
            </a:r>
          </a:p>
          <a:p>
            <a:pPr lvl="1"/>
            <a:r>
              <a:t>Säulendiagramme für kategoriale Daten, müssen bei 0 anfangen</a:t>
            </a:r>
          </a:p>
          <a:p>
            <a:pPr lvl="1"/>
            <a:r>
              <a:t>Die Beziehungen der Daten untereinander bestimmen die Visualisierung, sofern Sie mehr als eine Variable haben</a:t>
            </a:r>
          </a:p>
          <a:p>
            <a:pPr lvl="1"/>
            <a:r>
              <a:t>Vermeiden Sie Tortendiagramme, Donuts, 3D, zweite Y-Achsen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3"/>
            </a:pPr>
            <a:r>
              <a:t>Entfernen Sie „Clutter”</a:t>
            </a:r>
          </a:p>
          <a:p>
            <a:pPr marL="685800" lvl="1" indent="-342900">
              <a:buAutoNum type="arabicPeriod"/>
            </a:pPr>
            <a:r>
              <a:t>Entfernen Sie alles, das keinen informativen Mehrwert hat (z.B. Farben für die Ästhetik)</a:t>
            </a:r>
          </a:p>
          <a:p>
            <a:pPr marL="685800" lvl="1" indent="-342900">
              <a:buAutoNum type="arabicPeriod"/>
            </a:pPr>
            <a:r>
              <a:t>Arbeiten Sie mit freiem Raum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4"/>
            </a:pPr>
            <a:r>
              <a:t>Fokussieren Sie die Aufmerksamkeit, wo Sie hin soll</a:t>
            </a:r>
          </a:p>
          <a:p>
            <a:pPr lvl="1"/>
            <a:r>
              <a:t>Größe, Position und, ja, manchmal auch Farbe nutzen um zu signalisieren, was wichtig ist</a:t>
            </a:r>
          </a:p>
          <a:p>
            <a:pPr lvl="1"/>
            <a:r>
              <a:t>Wohin gehen die Augen?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0" indent="-342900">
              <a:buAutoNum type="arabicPeriod" startAt="5"/>
            </a:pPr>
            <a:r>
              <a:t>Nutzen Sie Storytelling</a:t>
            </a:r>
          </a:p>
          <a:p>
            <a:pPr lvl="1"/>
            <a:r>
              <a:t>Niemand will einfach nur Auflistungen von Zahlen und Diagrammen sehen.</a:t>
            </a:r>
          </a:p>
          <a:p>
            <a:pPr lvl="1"/>
            <a:r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t>Bitte arbeiten Sie nicht einfach nur mechanisch alles ab, was Sie können.</a:t>
            </a:r>
          </a:p>
        </p:txBody>
      </p:sp>
      <p:pic>
        <p:nvPicPr>
          <p:cNvPr id="4" name="Picture 1" descr="images/storytelli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Redundant Coding</a:t>
            </a:r>
          </a:p>
        </p:txBody>
      </p:sp>
      <p:pic>
        <p:nvPicPr>
          <p:cNvPr id="3" name="Picture 1" descr="Statistik_Seminar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Statistik_Seminar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t> suchen sich einen Datensatz aus und </a:t>
            </a:r>
            <a:r>
              <a:rPr b="1"/>
              <a:t>holen</a:t>
            </a:r>
            <a:r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t> definieren Hypothesen zu diesem Datensatz und sprechen diese mit mir ab</a:t>
            </a:r>
          </a:p>
          <a:p>
            <a:pPr lvl="0"/>
            <a:r>
              <a:t>Hausarbeit in einem speziellen </a:t>
            </a:r>
            <a:r>
              <a:rPr b="1"/>
              <a:t>Dateiformat</a:t>
            </a:r>
            <a:r>
              <a:t>, das im Kurs vermittelt wird</a:t>
            </a:r>
          </a:p>
          <a:p>
            <a:pPr lvl="0"/>
            <a:r>
              <a:t>Hausarbeit wird </a:t>
            </a:r>
            <a:r>
              <a:rPr b="1"/>
              <a:t>während des Semesters</a:t>
            </a:r>
            <a:r>
              <a:t> vorbereitet</a:t>
            </a:r>
          </a:p>
          <a:p>
            <a:pPr lvl="0"/>
            <a:r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t> sind online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Weißer Space ist gut… aber nicht zu viel!</a:t>
            </a:r>
          </a:p>
        </p:txBody>
      </p:sp>
      <p:pic>
        <p:nvPicPr>
          <p:cNvPr id="3" name="Picture 1" descr="Statistik_Seminar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Statistik_Seminar_files/figure-pptx/unnamed-chunk-4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Highlighting</a:t>
            </a:r>
          </a:p>
        </p:txBody>
      </p:sp>
      <p:pic>
        <p:nvPicPr>
          <p:cNvPr id="3" name="Picture 1" descr="Statistik_Seminar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identifiziert man das richtige Diagramm?</a:t>
            </a:r>
          </a:p>
        </p:txBody>
      </p:sp>
      <p:pic>
        <p:nvPicPr>
          <p:cNvPr id="3" name="Picture 1" descr="images/over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Beziehung zwischen zwei kontinuierlichen Variablen</a:t>
            </a:r>
          </a:p>
          <a:p>
            <a:pPr lvl="0"/>
            <a:r>
              <a:t>Jeder Punkt = eine Beobachtung</a:t>
            </a:r>
          </a:p>
          <a:p>
            <a:pPr lvl="0"/>
            <a:r>
              <a:t>Erkennt Muster, Cluster, Ausreißer und Korrelationen</a:t>
            </a:r>
          </a:p>
          <a:p>
            <a:pPr lvl="0"/>
            <a:r>
              <a:t>Benötigt numerische X/Y-Achsen</a:t>
            </a:r>
          </a:p>
          <a:p>
            <a:pPr lvl="0"/>
            <a:r>
              <a:t>Dritte Dimension durch Punktgröße/Farbe möglich</a:t>
            </a:r>
          </a:p>
        </p:txBody>
      </p:sp>
      <p:pic>
        <p:nvPicPr>
          <p:cNvPr id="4" name="Picture 1" descr="Statistik_Seminar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Korrelationsstärke zwischen Variablen</a:t>
            </a:r>
          </a:p>
          <a:p>
            <a:pPr lvl="0"/>
            <a:r>
              <a:t>Farbe/Größe visualisiert Richtung und Stärke</a:t>
            </a:r>
          </a:p>
          <a:p>
            <a:pPr lvl="0"/>
            <a:r>
              <a:t>Unterscheidet klar positive/negative Korrelationen</a:t>
            </a:r>
          </a:p>
          <a:p>
            <a:pPr lvl="0"/>
            <a:r>
              <a:t>Identifiziert Muster und redundante Variablen</a:t>
            </a:r>
          </a:p>
          <a:p>
            <a:pPr lvl="0"/>
            <a:r>
              <a:t>Essentiell für explorative Datenanalyse</a:t>
            </a:r>
          </a:p>
        </p:txBody>
      </p:sp>
      <p:pic>
        <p:nvPicPr>
          <p:cNvPr id="4" name="Picture 1" descr="Statistik_Seminar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gemeinsame und einzigartige Elemente</a:t>
            </a:r>
          </a:p>
          <a:p>
            <a:pPr lvl="0"/>
            <a:r>
              <a:t>Überschneidungen visualisieren Gemeinsamkeiten</a:t>
            </a:r>
          </a:p>
          <a:p>
            <a:pPr lvl="0"/>
            <a:r>
              <a:t>Ideal für Vergleich von Kategorien/Merkmalen</a:t>
            </a:r>
          </a:p>
          <a:p>
            <a:pPr lvl="0"/>
            <a:r>
              <a:t>Funktioniert am besten mit 2-3 Gruppen</a:t>
            </a:r>
          </a:p>
          <a:p>
            <a:pPr lvl="0"/>
            <a:r>
              <a:t>Wird mit mehr als 5 Gruppen unübersichtlich</a:t>
            </a:r>
          </a:p>
        </p:txBody>
      </p:sp>
      <p:pic>
        <p:nvPicPr>
          <p:cNvPr id="4" name="Picture 1" descr="images/relationship_venn_4_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Alternative für komplexe Überschneidungen</a:t>
            </a:r>
          </a:p>
          <a:p>
            <a:pPr lvl="0"/>
            <a:r>
              <a:t>Skalierbarer als klassische Venn-Diagramme</a:t>
            </a:r>
          </a:p>
          <a:p>
            <a:pPr lvl="0"/>
            <a:r>
              <a:t>Balken visualisieren Überschneidungsgrößen</a:t>
            </a:r>
          </a:p>
          <a:p>
            <a:pPr lvl="0"/>
            <a:r>
              <a:t>Punkte zeigen beteiligte Mengen</a:t>
            </a:r>
          </a:p>
          <a:p>
            <a:pPr lvl="0"/>
            <a:r>
              <a:t>Ideal für 4+ Gruppen/komplexe Beziehungen</a:t>
            </a:r>
          </a:p>
        </p:txBody>
      </p:sp>
      <p:pic>
        <p:nvPicPr>
          <p:cNvPr id="4" name="Picture 1" descr="images/upse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Visualisiert Flüsse zwischen Kategorien</a:t>
            </a:r>
          </a:p>
          <a:p>
            <a:pPr lvl="0"/>
            <a:r>
              <a:t>Pfeilbreite zeigt Volumen/Wert</a:t>
            </a:r>
          </a:p>
          <a:p>
            <a:pPr lvl="0"/>
            <a:r>
              <a:t>Ideal für Verteilungen und Prozesse</a:t>
            </a:r>
          </a:p>
          <a:p>
            <a:pPr lvl="0"/>
            <a:r>
              <a:t>Zeigt Herkunft und Ziel von Ressourcen</a:t>
            </a:r>
          </a:p>
          <a:p>
            <a:pPr lvl="0"/>
            <a:r>
              <a:t>Verdeutlicht Proportionen über mehrere Stufen</a:t>
            </a:r>
          </a:p>
        </p:txBody>
      </p:sp>
      <p:pic>
        <p:nvPicPr>
          <p:cNvPr id="4" name="Picture 1" descr="Statistik_Seminar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über Kategorien hinweg</a:t>
            </a:r>
          </a:p>
          <a:p>
            <a:pPr lvl="0"/>
            <a:r>
              <a:t>Horizontale Anordnung für bessere Lesbarkeit</a:t>
            </a:r>
          </a:p>
          <a:p>
            <a:pPr lvl="0"/>
            <a:r>
              <a:t>Ideal für lange Namen oder viele Kategorien</a:t>
            </a:r>
          </a:p>
          <a:p>
            <a:pPr lvl="0"/>
            <a:r>
              <a:t>Perfekt für Rankings und Wertvergleiche</a:t>
            </a:r>
          </a:p>
          <a:p>
            <a:pPr lvl="0"/>
            <a:r>
              <a:t>Einfach und übersichtlich</a:t>
            </a:r>
          </a:p>
        </p:txBody>
      </p:sp>
      <p:pic>
        <p:nvPicPr>
          <p:cNvPr id="4" name="Picture 1" descr="Statistik_Seminar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mit vertikalen Balken</a:t>
            </a:r>
          </a:p>
          <a:p>
            <a:pPr lvl="0"/>
            <a:r>
              <a:t>Ideal für Ranking und Leistungsvergleiche</a:t>
            </a:r>
          </a:p>
          <a:p>
            <a:pPr lvl="0"/>
            <a:r>
              <a:t>Funktioniert gut mit wenigen, klaren Kategorien</a:t>
            </a:r>
          </a:p>
          <a:p>
            <a:pPr lvl="0"/>
            <a:r>
              <a:t>Kurze, lesbare Beschriftungen bevorzugen</a:t>
            </a:r>
          </a:p>
          <a:p>
            <a:pPr lvl="0"/>
            <a:r>
              <a:t>Konsistente Nullbasislinie für faire Vergleiche</a:t>
            </a:r>
          </a:p>
        </p:txBody>
      </p:sp>
      <p:pic>
        <p:nvPicPr>
          <p:cNvPr id="4" name="Picture 1" descr="Statistik_Seminar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7756</Words>
  <Application>Microsoft Macintosh PowerPoint</Application>
  <PresentationFormat>Bildschirmpräsentation (16:9)</PresentationFormat>
  <Paragraphs>1168</Paragraphs>
  <Slides>217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217</vt:i4>
      </vt:variant>
    </vt:vector>
  </HeadingPairs>
  <TitlesOfParts>
    <vt:vector size="222" baseType="lpstr">
      <vt:lpstr>Arial</vt:lpstr>
      <vt:lpstr>Calibri</vt:lpstr>
      <vt:lpstr>Cambria Math</vt:lpstr>
      <vt:lpstr>Courier</vt:lpstr>
      <vt:lpstr>Office Theme</vt:lpstr>
      <vt:lpstr>Statistik für die Angewandte Forschung</vt:lpstr>
      <vt:lpstr>Sitzung 1: Einführung &amp; Organisatorisches</vt:lpstr>
      <vt:lpstr>Ziele dieser Veranstaltung</vt:lpstr>
      <vt:lpstr>Was Sie erwartet</vt:lpstr>
      <vt:lpstr>Erwartungen und Interaktion</vt:lpstr>
      <vt:lpstr>Welche Note kann ich erwarten?</vt:lpstr>
      <vt:lpstr>Rules of Working</vt:lpstr>
      <vt:lpstr>Prüfungsleistung</vt:lpstr>
      <vt:lpstr>Wie sieht die Hausarbeit aus?</vt:lpstr>
      <vt:lpstr>Letzte Fragen?</vt:lpstr>
      <vt:lpstr>Unterstützung für Studierende</vt:lpstr>
      <vt:lpstr>Let’s start!</vt:lpstr>
      <vt:lpstr>Was sind Daten?</vt:lpstr>
      <vt:lpstr>Was sind Daten?</vt:lpstr>
      <vt:lpstr>DIKW-Pyramide</vt:lpstr>
      <vt:lpstr>Toms Pyramide</vt:lpstr>
      <vt:lpstr>Daten oder Informationen?</vt:lpstr>
      <vt:lpstr>Skalenniveau</vt:lpstr>
      <vt:lpstr>Skalenniveau am Beispiel</vt:lpstr>
      <vt:lpstr>Analytische Konzepte</vt:lpstr>
      <vt:lpstr>Wo finde ich Daten?</vt:lpstr>
      <vt:lpstr>Warum nutzen wir R?</vt:lpstr>
      <vt:lpstr>R, Python, SPSS, …</vt:lpstr>
      <vt:lpstr>Die Programmiersprache R</vt:lpstr>
      <vt:lpstr>Die IDE RStudio</vt:lpstr>
      <vt:lpstr>Die Arbeitsumgebung</vt:lpstr>
      <vt:lpstr>Die ersten Schritte mit R</vt:lpstr>
      <vt:lpstr>Funktionen</vt:lpstr>
      <vt:lpstr>Datentypen in R</vt:lpstr>
      <vt:lpstr>Datenstrukturen in R</vt:lpstr>
      <vt:lpstr>Datenstrukturen in R</vt:lpstr>
      <vt:lpstr>Dataframes</vt:lpstr>
      <vt:lpstr>Sitzung 2: Deskriptive Statistik I</vt:lpstr>
      <vt:lpstr>Let’s talk about money</vt:lpstr>
      <vt:lpstr>Wie könnte man die Einkommensverteilung beschreiben?</vt:lpstr>
      <vt:lpstr>Histogramm</vt:lpstr>
      <vt:lpstr>Warum sind statistische Kennzahlen wichtig?</vt:lpstr>
      <vt:lpstr>Daten zusammenfassen und vereinfachen</vt:lpstr>
      <vt:lpstr>Entscheidungsgrundlage in vielen Anwendungsbereichen</vt:lpstr>
      <vt:lpstr>Typische Anwendungsfälle</vt:lpstr>
      <vt:lpstr>Von der Beschreibung zur Inferenz</vt:lpstr>
      <vt:lpstr>Erkennung von Mustern und Besonderheiten</vt:lpstr>
      <vt:lpstr>Typisch / ungewöhnlich / unmöglich</vt:lpstr>
      <vt:lpstr>Weitere Beispiele</vt:lpstr>
      <vt:lpstr>Lagemaße</vt:lpstr>
      <vt:lpstr>Lagemaße</vt:lpstr>
      <vt:lpstr>Merke</vt:lpstr>
      <vt:lpstr>It really happened</vt:lpstr>
      <vt:lpstr>Auch die MOPO…</vt:lpstr>
      <vt:lpstr>Streuungsmaße</vt:lpstr>
      <vt:lpstr>Spannweite (Range)</vt:lpstr>
      <vt:lpstr>Interquartilsabstand (IQR)</vt:lpstr>
      <vt:lpstr>Varianz</vt:lpstr>
      <vt:lpstr>Standardabweichung</vt:lpstr>
      <vt:lpstr>Standardabweichung</vt:lpstr>
      <vt:lpstr>Interpretation der Standardabweichung im Kontext der Normalverteilung</vt:lpstr>
      <vt:lpstr>Formparameter</vt:lpstr>
      <vt:lpstr>Schiefe (Skewness)</vt:lpstr>
      <vt:lpstr>Wölbung (Kurtosis)</vt:lpstr>
      <vt:lpstr>Positionskennwerte</vt:lpstr>
      <vt:lpstr>Quantile und Perzentile</vt:lpstr>
      <vt:lpstr>Boxplot</vt:lpstr>
      <vt:lpstr>Boxplot</vt:lpstr>
      <vt:lpstr>Wie macht man das in R?</vt:lpstr>
      <vt:lpstr>Übung mit dem Datensatz iris</vt:lpstr>
      <vt:lpstr>Sitzung 3: Deskriptive Statistik II &amp; Datenmanipulation</vt:lpstr>
      <vt:lpstr>Typischer Ablauf</vt:lpstr>
      <vt:lpstr>Tidyverse</vt:lpstr>
      <vt:lpstr>Packages installieren und laden</vt:lpstr>
      <vt:lpstr>Rohdaten transformieren und zusammenfassen</vt:lpstr>
      <vt:lpstr>Rohdaten transformieren und zusammenfassen</vt:lpstr>
      <vt:lpstr>PowerPoint-Präsentation</vt:lpstr>
      <vt:lpstr>Rohdaten transformieren und zusammenfassen</vt:lpstr>
      <vt:lpstr>Typische Funktionen in Tidyverse</vt:lpstr>
      <vt:lpstr>Ausprobieren mit nycflights23</vt:lpstr>
      <vt:lpstr>Demo</vt:lpstr>
      <vt:lpstr>Typische Fehler</vt:lpstr>
      <vt:lpstr>Datensätze miteinander verbinden</vt:lpstr>
      <vt:lpstr>Daten lesen und schreiben</vt:lpstr>
      <vt:lpstr>Pro-Tipp</vt:lpstr>
      <vt:lpstr>Sitzung 4: Datenvisualisierung</vt:lpstr>
      <vt:lpstr>Warum Datenvisualisierung?</vt:lpstr>
      <vt:lpstr>Warum Datenvisualisierung, Teil 2</vt:lpstr>
      <vt:lpstr>5 wichtige Schritte</vt:lpstr>
      <vt:lpstr>5 wichtige Schritte</vt:lpstr>
      <vt:lpstr>5 wichtige Schritte</vt:lpstr>
      <vt:lpstr>5 wichtige Schritte</vt:lpstr>
      <vt:lpstr>5 wichtige Schritte</vt:lpstr>
      <vt:lpstr>Redundant Coding</vt:lpstr>
      <vt:lpstr>Weißer Space ist gut… aber nicht zu viel!</vt:lpstr>
      <vt:lpstr>Highlighting</vt:lpstr>
      <vt:lpstr>Wie identifiziert man das richtige Diagramm?</vt:lpstr>
      <vt:lpstr>Scatter Plot / Streudiagramm</vt:lpstr>
      <vt:lpstr>Korrelationsmatrix</vt:lpstr>
      <vt:lpstr>Venn-Diagramm</vt:lpstr>
      <vt:lpstr>UpSet Diagram</vt:lpstr>
      <vt:lpstr>Sankey Diagram</vt:lpstr>
      <vt:lpstr>Horizontal Bar Chart</vt:lpstr>
      <vt:lpstr>Column Chart</vt:lpstr>
      <vt:lpstr>Vergleich: Horizontal vs. Vertical Bar Charts</vt:lpstr>
      <vt:lpstr>Circular Bar Plot</vt:lpstr>
      <vt:lpstr>Diverging Bars</vt:lpstr>
      <vt:lpstr>Diverging Lollipop Chart</vt:lpstr>
      <vt:lpstr>Histogram</vt:lpstr>
      <vt:lpstr>Boxplots</vt:lpstr>
      <vt:lpstr>Boxplot mit unseren Verspätungsdaten</vt:lpstr>
      <vt:lpstr>Boxplots mit Violin Plot</vt:lpstr>
      <vt:lpstr>Choropleth Map</vt:lpstr>
      <vt:lpstr>Stacked Area Chart</vt:lpstr>
      <vt:lpstr>Stacked 100% Area Chart</vt:lpstr>
      <vt:lpstr>Stacked 100% Area Chart Beispiel</vt:lpstr>
      <vt:lpstr>Waterfall Diagram</vt:lpstr>
      <vt:lpstr>Heatmap</vt:lpstr>
      <vt:lpstr>Square Area Chart</vt:lpstr>
      <vt:lpstr>Treemap</vt:lpstr>
      <vt:lpstr>Treemap</vt:lpstr>
      <vt:lpstr>Nein, Sie verwenden bitte keine Pie Charts!</vt:lpstr>
      <vt:lpstr>Datenvisualisierung mit ggplot2</vt:lpstr>
      <vt:lpstr>Sitzung 5: Wahrscheinlichkeiten &amp; Verteilungen</vt:lpstr>
      <vt:lpstr>Organisatorisches</vt:lpstr>
      <vt:lpstr>Ihre Aufgabe heute</vt:lpstr>
      <vt:lpstr>Von der Beschreibung zur Vorhersage</vt:lpstr>
      <vt:lpstr>Warum Wahrscheinlichkeiten für die angewandte Forschung?</vt:lpstr>
      <vt:lpstr>Warum Wahrscheinlichkeiten für die angewandte Forschung? Teil 2</vt:lpstr>
      <vt:lpstr>Praktische Anwendungsbeispiele</vt:lpstr>
      <vt:lpstr>Einführung in Wahrscheinlichkeiten</vt:lpstr>
      <vt:lpstr>Einführung in Wahrscheinlichkeiten</vt:lpstr>
      <vt:lpstr>Laplace-Wahrscheinlichkeit</vt:lpstr>
      <vt:lpstr>Empirische Wahrscheinlichkeit</vt:lpstr>
      <vt:lpstr>Theoretische Wahrscheinlichkeit</vt:lpstr>
      <vt:lpstr>Theoretische Wahrscheinlichkeit</vt:lpstr>
      <vt:lpstr>Bedingte Wahrscheinlichkeit</vt:lpstr>
      <vt:lpstr>Beispiele von Wahrscheinlichkeiten</vt:lpstr>
      <vt:lpstr>Von einzelnen Wahrscheinlichkeiten zu Verteilungen</vt:lpstr>
      <vt:lpstr>Zwei Typen:</vt:lpstr>
      <vt:lpstr>PowerPoint-Präsentation</vt:lpstr>
      <vt:lpstr>Zufallsvariablen und Verteilungen</vt:lpstr>
      <vt:lpstr>Die Normalverteilung im Detail</vt:lpstr>
      <vt:lpstr>Normalverteilung in der Praxis</vt:lpstr>
      <vt:lpstr>Aufgabe</vt:lpstr>
      <vt:lpstr>Sitzung 6: Einführung in die Inferenzstatistik</vt:lpstr>
      <vt:lpstr>Was ist Inferenzstatistik?</vt:lpstr>
      <vt:lpstr>Würfeln und der Zufall: Zentraler Grenzwertsatz</vt:lpstr>
      <vt:lpstr>Würfeln und der Zufall: Zentraler Grenzwertsatz</vt:lpstr>
      <vt:lpstr>Würfeln und der Zufall: Zentraler Grenzwertsatz</vt:lpstr>
      <vt:lpstr>Warum ist das wichtig?</vt:lpstr>
      <vt:lpstr>Hypothesentesten: Grundlagen</vt:lpstr>
      <vt:lpstr>Die Logik des Hypothesentestens</vt:lpstr>
      <vt:lpstr>Signifikanzniveau und p-Wert</vt:lpstr>
      <vt:lpstr>Von der Stichprobenverteilung zum t-Test</vt:lpstr>
      <vt:lpstr>Der Standardfehler</vt:lpstr>
      <vt:lpstr>t-Test in R (Einzelstichprobe)</vt:lpstr>
      <vt:lpstr>Interpretation des t-Tests</vt:lpstr>
      <vt:lpstr>Was ist denn nun „signifikant“?</vt:lpstr>
      <vt:lpstr>Konfidenzintervalle</vt:lpstr>
      <vt:lpstr>Experimentelles Design</vt:lpstr>
      <vt:lpstr>Ursprung der t-Verteilung: William S. Gosset</vt:lpstr>
      <vt:lpstr>Das statistische Problem</vt:lpstr>
      <vt:lpstr>Die Lösung</vt:lpstr>
      <vt:lpstr>Warum „Student“?</vt:lpstr>
      <vt:lpstr>Visualisierung unterschiedlicher t-Verteilungen</vt:lpstr>
      <vt:lpstr>Freiheitsgrade (Degrees of Freedom, df)</vt:lpstr>
      <vt:lpstr>Freiheitsgrade (Degrees of Freedom, df)</vt:lpstr>
      <vt:lpstr>Arten von t-Tests</vt:lpstr>
      <vt:lpstr>Arten von t-Tests</vt:lpstr>
      <vt:lpstr>Arten von t-Tests</vt:lpstr>
      <vt:lpstr>Arten von t-Tests</vt:lpstr>
      <vt:lpstr>Voraussetzungen der t-Tests</vt:lpstr>
      <vt:lpstr>Interpretation und Berichterstattung</vt:lpstr>
      <vt:lpstr>Fehler beim Hypothesentesten</vt:lpstr>
      <vt:lpstr>Sitzung 8: ANOVA und Umfragedesign</vt:lpstr>
      <vt:lpstr>ANOVA-Grundlagen</vt:lpstr>
      <vt:lpstr>Einfaktorielle ANOVA</vt:lpstr>
      <vt:lpstr>Post-hoc Tests</vt:lpstr>
      <vt:lpstr>Visualisierung von ANOVA-Ergebnissen</vt:lpstr>
      <vt:lpstr>Umfragen und Datenerhebung</vt:lpstr>
      <vt:lpstr>Sitzung 9: Korrelationsanalyse</vt:lpstr>
      <vt:lpstr>Grundkonzepte der Korrelation</vt:lpstr>
      <vt:lpstr>Von der Kovarianz zur Korrelation</vt:lpstr>
      <vt:lpstr>Pearson-Korrelation</vt:lpstr>
      <vt:lpstr>Alternative Korrelationsmaße</vt:lpstr>
      <vt:lpstr>Visualisierung von Korrelationen</vt:lpstr>
      <vt:lpstr>Fallstricke und Fehlinterpretationen</vt:lpstr>
      <vt:lpstr>Inter-Rater Reliability</vt:lpstr>
      <vt:lpstr>Sitzung 10: Einfache Lineare Regression</vt:lpstr>
      <vt:lpstr>Von der Korrelation zur Regression</vt:lpstr>
      <vt:lpstr>Das lineare Regressionsmodell</vt:lpstr>
      <vt:lpstr>Durchführung in R</vt:lpstr>
      <vt:lpstr>Interpretation der Ergebnisse</vt:lpstr>
      <vt:lpstr>Voraussetzungen und Diagnostik</vt:lpstr>
      <vt:lpstr>Visualisierung von Regressionsmodellen</vt:lpstr>
      <vt:lpstr>Praktische Anwendungsbeispiele</vt:lpstr>
      <vt:lpstr>Transformation nicht-linearer Beziehungen</vt:lpstr>
      <vt:lpstr>Logistische Regression</vt:lpstr>
      <vt:lpstr>Durchführung der logistischen Regression in R</vt:lpstr>
      <vt:lpstr>Anwendungsbeispiele für logistische Regression</vt:lpstr>
      <vt:lpstr>Sitzung 11: Chi-Quadrat-Test &amp; Kategoriale Daten</vt:lpstr>
      <vt:lpstr>Einführung in kategoriale Datenanalyse</vt:lpstr>
      <vt:lpstr>Der Chi-Quadrat-Test</vt:lpstr>
      <vt:lpstr>Arten von Chi-Quadrat-Tests</vt:lpstr>
      <vt:lpstr>Voraussetzungen des Chi-Quadrat-Tests</vt:lpstr>
      <vt:lpstr>Durchführung in R</vt:lpstr>
      <vt:lpstr>Effektstärken für Chi-Quadrat-Tests</vt:lpstr>
      <vt:lpstr>Visualisierung kategorialer Daten</vt:lpstr>
      <vt:lpstr>Praktische Anwendungsbeispiele</vt:lpstr>
      <vt:lpstr>Weitere Tests für kategoriale Daten</vt:lpstr>
      <vt:lpstr>Analyse mit regulären Ausdrücken</vt:lpstr>
      <vt:lpstr>Sitzung 12: Abschluss und Ausblick</vt:lpstr>
      <vt:lpstr>Zusammenfassung der wichtigsten Konzepte</vt:lpstr>
      <vt:lpstr>Integration der Methoden an praktischen Beispielen</vt:lpstr>
      <vt:lpstr>Bewertungskriterien für die Hausarbeit</vt:lpstr>
      <vt:lpstr>Weiterführende statistische Methoden</vt:lpstr>
      <vt:lpstr>Praktische Hinweise für statistisches Arbeiten</vt:lpstr>
      <vt:lpstr>Ressourcen für das Selbststudium</vt:lpstr>
      <vt:lpstr>Datenkritisches Denken und ethische Aspekte</vt:lpstr>
      <vt:lpstr>Abschlussdiskussion und Feedback</vt:lpstr>
      <vt:lpstr>Tipp des Tages: Statistische Fallstricke vermeiden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cp:lastModifiedBy>Alby, Tom</cp:lastModifiedBy>
  <cp:revision>1</cp:revision>
  <dcterms:created xsi:type="dcterms:W3CDTF">2025-05-27T19:56:15Z</dcterms:created>
  <dcterms:modified xsi:type="dcterms:W3CDTF">2025-05-27T19:57:08Z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  <property fmtid="{D5CDD505-2E9C-101B-9397-08002B2CF9AE}" pid="10" name="MSIP_Label_defa4170-0d19-0005-0004-bc88714345d2_Enabled">
    <vt:lpwstr>true</vt:lpwstr>
  </property>
  <property fmtid="{D5CDD505-2E9C-101B-9397-08002B2CF9AE}" pid="11" name="MSIP_Label_defa4170-0d19-0005-0004-bc88714345d2_SetDate">
    <vt:lpwstr>2025-05-27T19:57:08Z</vt:lpwstr>
  </property>
  <property fmtid="{D5CDD505-2E9C-101B-9397-08002B2CF9AE}" pid="12" name="MSIP_Label_defa4170-0d19-0005-0004-bc88714345d2_Method">
    <vt:lpwstr>Standard</vt:lpwstr>
  </property>
  <property fmtid="{D5CDD505-2E9C-101B-9397-08002B2CF9AE}" pid="13" name="MSIP_Label_defa4170-0d19-0005-0004-bc88714345d2_Name">
    <vt:lpwstr>defa4170-0d19-0005-0004-bc88714345d2</vt:lpwstr>
  </property>
  <property fmtid="{D5CDD505-2E9C-101B-9397-08002B2CF9AE}" pid="14" name="MSIP_Label_defa4170-0d19-0005-0004-bc88714345d2_SiteId">
    <vt:lpwstr>2c6cac8d-ab61-47b3-8209-4df2e46aefbc</vt:lpwstr>
  </property>
  <property fmtid="{D5CDD505-2E9C-101B-9397-08002B2CF9AE}" pid="15" name="MSIP_Label_defa4170-0d19-0005-0004-bc88714345d2_ActionId">
    <vt:lpwstr>add151e4-fc4a-4569-bf4a-e7b398368651</vt:lpwstr>
  </property>
  <property fmtid="{D5CDD505-2E9C-101B-9397-08002B2CF9AE}" pid="16" name="MSIP_Label_defa4170-0d19-0005-0004-bc88714345d2_ContentBits">
    <vt:lpwstr>0</vt:lpwstr>
  </property>
  <property fmtid="{D5CDD505-2E9C-101B-9397-08002B2CF9AE}" pid="17" name="MSIP_Label_defa4170-0d19-0005-0004-bc88714345d2_Tag">
    <vt:lpwstr>50, 3, 0, 1</vt:lpwstr>
  </property>
</Properties>
</file>